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95" r:id="rId4"/>
    <p:sldId id="297" r:id="rId5"/>
    <p:sldId id="298" r:id="rId6"/>
    <p:sldId id="299" r:id="rId7"/>
    <p:sldId id="306" r:id="rId8"/>
    <p:sldId id="307" r:id="rId9"/>
    <p:sldId id="343" r:id="rId10"/>
    <p:sldId id="334" r:id="rId11"/>
    <p:sldId id="333" r:id="rId12"/>
    <p:sldId id="332" r:id="rId13"/>
    <p:sldId id="341" r:id="rId14"/>
    <p:sldId id="316" r:id="rId15"/>
    <p:sldId id="335" r:id="rId16"/>
    <p:sldId id="318" r:id="rId17"/>
    <p:sldId id="336" r:id="rId18"/>
    <p:sldId id="317" r:id="rId19"/>
    <p:sldId id="319" r:id="rId20"/>
    <p:sldId id="337" r:id="rId21"/>
    <p:sldId id="324" r:id="rId22"/>
    <p:sldId id="339" r:id="rId23"/>
    <p:sldId id="325" r:id="rId24"/>
    <p:sldId id="327" r:id="rId25"/>
    <p:sldId id="342" r:id="rId26"/>
    <p:sldId id="321" r:id="rId27"/>
    <p:sldId id="322" r:id="rId28"/>
    <p:sldId id="338" r:id="rId29"/>
    <p:sldId id="329" r:id="rId30"/>
    <p:sldId id="328" r:id="rId31"/>
    <p:sldId id="340" r:id="rId32"/>
    <p:sldId id="330" r:id="rId33"/>
    <p:sldId id="294" r:id="rId34"/>
    <p:sldId id="323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A6D58F"/>
    <a:srgbClr val="92AB63"/>
    <a:srgbClr val="80A331"/>
    <a:srgbClr val="289DFD"/>
    <a:srgbClr val="1022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67947" autoAdjust="0"/>
  </p:normalViewPr>
  <p:slideViewPr>
    <p:cSldViewPr>
      <p:cViewPr>
        <p:scale>
          <a:sx n="60" d="100"/>
          <a:sy n="60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3606-0B6A-401E-A6DA-C4AF91DDAB2C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F3E5-04D7-426F-B935-C9F27DF8A35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F3E5-04D7-426F-B935-C9F27DF8A3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B22B-1BBA-4B36-85E2-08904C63DF4F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5F39-4310-44B3-859A-5579B969689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1885-D2F7-4056-87C9-015C8DB35556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9ECB-744C-489D-8156-D0AC20A0C26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4259-D50E-4A33-8986-E42DFAD37CC0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1BC3-B762-4673-82DC-3BE659863BF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sz="1000"/>
            </a:lvl1pPr>
            <a:extLst/>
          </a:lstStyle>
          <a:p>
            <a:pPr algn="r"/>
            <a:fld id="{F17F374F-8F2E-42FC-B8C0-8EDFCA32CD96}" type="datetime1">
              <a:rPr kumimoji="0" lang="en-US" smtClean="0"/>
              <a:pPr algn="r"/>
              <a:t>10/22/2009</a:t>
            </a:fld>
            <a:endParaRPr kumimoji="0" lang="en-US" dirty="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n-US" sz="1000" smtClean="0"/>
              <a:pPr algn="r"/>
              <a:t>‹nº›</a:t>
            </a:fld>
            <a:endParaRPr kumimoji="0"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kumimoji="0" lang="en-US" smtClean="0"/>
              <a:pPr algn="r"/>
              <a:t>10/22/2009</a:t>
            </a:fld>
            <a:endParaRPr kumimoji="0"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n-US" sz="1000" smtClean="0"/>
              <a:pPr algn="r"/>
              <a:t>‹nº›</a:t>
            </a:fld>
            <a:endParaRPr kumimoji="0"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F122-FEF0-4631-8533-C3E1D3F4F628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F4D2-0CAE-4442-B13F-788BBC3F720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FB2E-9BF9-48DF-800C-A8C0DD68B7A7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1D4C-4223-416B-BE33-646EE8E3396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8DD1-7A05-4249-946B-2B921FB61C24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C9D8-87E6-481F-A642-D039A3877C0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EDD1-A83E-487F-86AE-BD18E130D84D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39DC-E8F1-4FCB-8F84-FCFC2238D42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8521-1349-4675-91EC-A3D59A3A4A98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B1D0-D9ED-4BC4-90A4-3B41973F3B1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4D8E-E0D0-4194-8AB3-2D034D061865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46C-3583-41D9-BC58-B1D4AE54A14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F21C-0BFF-492B-A5AB-5834F00721A3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885C-8D9A-4739-A405-C5D4D6D0EDB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1482-332B-4D41-A65B-CD4344C8830B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6088-33D1-45CD-9520-08F4C42813D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D51C1A-D092-4E9F-9975-F9D34E4A494E}" type="datetimeFigureOut">
              <a:rPr lang="fr-FR"/>
              <a:pPr>
                <a:defRPr/>
              </a:pPr>
              <a:t>22/10/2009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81AFD-166B-4603-BCD4-A8D813A40B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Bruno%20Sim&#245;es\Ambiente%20de%20trabalho\FOSS4G\wps_en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4071942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80A331"/>
                </a:solidFill>
              </a:rPr>
              <a:t>User-friendly interactive WPS programming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28728" y="5429264"/>
            <a:ext cx="6400800" cy="752475"/>
          </a:xfrm>
        </p:spPr>
        <p:txBody>
          <a:bodyPr/>
          <a:lstStyle/>
          <a:p>
            <a:r>
              <a:rPr lang="it-IT" sz="1800" dirty="0" smtClean="0">
                <a:solidFill>
                  <a:srgbClr val="0070C0"/>
                </a:solidFill>
              </a:rPr>
              <a:t>Raffaele de Amicis, Giuseppe Conti, </a:t>
            </a:r>
            <a:r>
              <a:rPr lang="it-IT" sz="1800" u="sng" dirty="0" smtClean="0">
                <a:solidFill>
                  <a:srgbClr val="0070C0"/>
                </a:solidFill>
              </a:rPr>
              <a:t>Bruno Simões</a:t>
            </a:r>
            <a:r>
              <a:rPr lang="it-IT" sz="1800" dirty="0" smtClean="0">
                <a:solidFill>
                  <a:srgbClr val="0070C0"/>
                </a:solidFill>
              </a:rPr>
              <a:t>, Stefano Piffer</a:t>
            </a:r>
          </a:p>
          <a:p>
            <a:r>
              <a:rPr lang="it-IT" sz="1600" dirty="0" smtClean="0">
                <a:solidFill>
                  <a:srgbClr val="0070C0"/>
                </a:solidFill>
              </a:rPr>
              <a:t>Fundazione GraphiTech</a:t>
            </a:r>
          </a:p>
        </p:txBody>
      </p:sp>
      <p:pic>
        <p:nvPicPr>
          <p:cNvPr id="4" name="Picture 2" descr="C:\Users\bruno.simoes\Desktop\GRAPHITech_TRASPAREN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535" y="6105548"/>
            <a:ext cx="763497" cy="609600"/>
          </a:xfrm>
          <a:prstGeom prst="rect">
            <a:avLst/>
          </a:prstGeom>
          <a:noFill/>
        </p:spPr>
      </p:pic>
      <p:sp>
        <p:nvSpPr>
          <p:cNvPr id="5" name="Rettangolo arrotondato 4"/>
          <p:cNvSpPr/>
          <p:nvPr/>
        </p:nvSpPr>
        <p:spPr>
          <a:xfrm>
            <a:off x="7858116" y="6572272"/>
            <a:ext cx="1285884" cy="2857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7422" y="142860"/>
            <a:ext cx="594358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Processing Services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285984" y="2000240"/>
            <a:ext cx="6443650" cy="2714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a WPS?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a few words is Web Based Processing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857356" y="4643446"/>
            <a:ext cx="1571636" cy="85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Data</a:t>
            </a:r>
            <a:endParaRPr lang="pt-PT" b="1" dirty="0"/>
          </a:p>
        </p:txBody>
      </p:sp>
      <p:sp>
        <p:nvSpPr>
          <p:cNvPr id="7" name="Rectângulo arredondado 6"/>
          <p:cNvSpPr/>
          <p:nvPr/>
        </p:nvSpPr>
        <p:spPr>
          <a:xfrm>
            <a:off x="3857620" y="450057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WPS</a:t>
            </a:r>
            <a:endParaRPr lang="pt-PT" sz="2800" dirty="0"/>
          </a:p>
        </p:txBody>
      </p:sp>
      <p:sp>
        <p:nvSpPr>
          <p:cNvPr id="8" name="Rectângulo arredondado 7"/>
          <p:cNvSpPr/>
          <p:nvPr/>
        </p:nvSpPr>
        <p:spPr>
          <a:xfrm>
            <a:off x="6858016" y="4572008"/>
            <a:ext cx="1714512" cy="10001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Information</a:t>
            </a:r>
            <a:endParaRPr lang="pt-PT" b="1" dirty="0"/>
          </a:p>
        </p:txBody>
      </p:sp>
      <p:cxnSp>
        <p:nvCxnSpPr>
          <p:cNvPr id="9" name="Conexão em ângulos rectos 8"/>
          <p:cNvCxnSpPr>
            <a:stCxn id="6" idx="3"/>
            <a:endCxn id="7" idx="1"/>
          </p:cNvCxnSpPr>
          <p:nvPr/>
        </p:nvCxnSpPr>
        <p:spPr>
          <a:xfrm>
            <a:off x="3428992" y="5072074"/>
            <a:ext cx="42862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xão em ângulos rectos 9"/>
          <p:cNvCxnSpPr>
            <a:stCxn id="7" idx="3"/>
            <a:endCxn id="8" idx="1"/>
          </p:cNvCxnSpPr>
          <p:nvPr/>
        </p:nvCxnSpPr>
        <p:spPr>
          <a:xfrm>
            <a:off x="6429388" y="5072074"/>
            <a:ext cx="42862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7422" y="142860"/>
            <a:ext cx="594358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Processing Services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154475" y="2687657"/>
            <a:ext cx="2303463" cy="3455987"/>
          </a:xfrm>
          <a:prstGeom prst="snip1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PT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441813" y="3408382"/>
            <a:ext cx="1728787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441813" y="2759094"/>
            <a:ext cx="180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500" b="1" dirty="0">
                <a:latin typeface="Arial" charset="0"/>
              </a:rPr>
              <a:t>WPS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586275" y="3551257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900" b="1" dirty="0">
                <a:solidFill>
                  <a:schemeClr val="bg1"/>
                </a:solidFill>
              </a:rPr>
              <a:t>Buffer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4441813" y="4271982"/>
            <a:ext cx="1728787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586275" y="4416444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900" b="1" dirty="0">
                <a:solidFill>
                  <a:schemeClr val="bg1"/>
                </a:solidFill>
              </a:rPr>
              <a:t>Process</a:t>
            </a:r>
            <a:r>
              <a:rPr lang="de-DE" sz="1900" b="1" dirty="0">
                <a:solidFill>
                  <a:schemeClr val="bg1"/>
                </a:solidFill>
                <a:latin typeface="Arial" charset="0"/>
              </a:rPr>
              <a:t> 2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4441813" y="5208607"/>
            <a:ext cx="1728787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586275" y="5351482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900" b="1" dirty="0">
                <a:solidFill>
                  <a:schemeClr val="bg1"/>
                </a:solidFill>
              </a:rPr>
              <a:t>Process</a:t>
            </a:r>
            <a:r>
              <a:rPr lang="de-DE" sz="1900" b="1" dirty="0">
                <a:solidFill>
                  <a:schemeClr val="bg1"/>
                </a:solidFill>
                <a:latin typeface="Arial" charset="0"/>
              </a:rPr>
              <a:t> n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2505057" y="5259425"/>
            <a:ext cx="863600" cy="57626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765432" y="5378491"/>
            <a:ext cx="45400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 dirty="0" smtClean="0">
                <a:solidFill>
                  <a:schemeClr val="bg1"/>
                </a:solidFill>
                <a:latin typeface="Arial" charset="0"/>
              </a:rPr>
              <a:t>7</a:t>
            </a:r>
            <a:endParaRPr lang="de-DE" sz="19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143108" y="3044847"/>
            <a:ext cx="1368425" cy="135732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V="1">
            <a:off x="3511533" y="3830660"/>
            <a:ext cx="857256" cy="16430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3582971" y="3759227"/>
            <a:ext cx="78581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V="1">
            <a:off x="6154740" y="3687789"/>
            <a:ext cx="78581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V="1">
            <a:off x="7515233" y="3182964"/>
            <a:ext cx="792163" cy="7207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7083433" y="3036916"/>
            <a:ext cx="1511300" cy="1508129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46" name="CaixaDeTexto 45"/>
          <p:cNvSpPr txBox="1"/>
          <p:nvPr/>
        </p:nvSpPr>
        <p:spPr>
          <a:xfrm>
            <a:off x="2000232" y="161989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Example</a:t>
            </a:r>
            <a:r>
              <a:rPr lang="pt-PT" sz="2800" dirty="0" smtClean="0"/>
              <a:t>:</a:t>
            </a:r>
            <a:endParaRPr lang="pt-PT" sz="2800" dirty="0"/>
          </a:p>
        </p:txBody>
      </p:sp>
      <p:cxnSp>
        <p:nvCxnSpPr>
          <p:cNvPr id="23" name="Conexão curva 22"/>
          <p:cNvCxnSpPr/>
          <p:nvPr/>
        </p:nvCxnSpPr>
        <p:spPr>
          <a:xfrm>
            <a:off x="2379627" y="3259161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curva 23"/>
          <p:cNvCxnSpPr/>
          <p:nvPr/>
        </p:nvCxnSpPr>
        <p:spPr>
          <a:xfrm>
            <a:off x="7323143" y="3344893"/>
            <a:ext cx="914400" cy="914400"/>
          </a:xfrm>
          <a:prstGeom prst="curvedConnector3">
            <a:avLst/>
          </a:prstGeom>
          <a:ln w="889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7422" y="142860"/>
            <a:ext cx="594358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OGC WPS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 flipV="1">
            <a:off x="4800587" y="3143246"/>
            <a:ext cx="1428760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029177" y="2927349"/>
            <a:ext cx="503237" cy="503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4514835" y="4097661"/>
            <a:ext cx="1785950" cy="457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026006" y="3863974"/>
            <a:ext cx="503237" cy="503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4586273" y="5026354"/>
            <a:ext cx="1500198" cy="457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026006" y="4799011"/>
            <a:ext cx="503237" cy="5032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086471" y="2143116"/>
            <a:ext cx="2303463" cy="3455987"/>
          </a:xfrm>
          <a:prstGeom prst="snip1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t-PT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373809" y="2863841"/>
            <a:ext cx="1728787" cy="647700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373809" y="2214553"/>
            <a:ext cx="180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500" b="1" dirty="0">
                <a:solidFill>
                  <a:schemeClr val="bg1"/>
                </a:solidFill>
                <a:latin typeface="Arial" charset="0"/>
              </a:rPr>
              <a:t>WPS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586537" y="3000372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 dirty="0">
                <a:solidFill>
                  <a:schemeClr val="bg1"/>
                </a:solidFill>
                <a:latin typeface="Arial" charset="0"/>
              </a:rPr>
              <a:t>Process 1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373809" y="3727441"/>
            <a:ext cx="1728787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586537" y="3871903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 dirty="0">
                <a:solidFill>
                  <a:schemeClr val="bg1"/>
                </a:solidFill>
                <a:latin typeface="Arial" charset="0"/>
              </a:rPr>
              <a:t>Process 2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73809" y="4664066"/>
            <a:ext cx="1728787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PT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586537" y="4806941"/>
            <a:ext cx="1439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 dirty="0">
                <a:solidFill>
                  <a:schemeClr val="bg1"/>
                </a:solidFill>
                <a:latin typeface="Arial" charset="0"/>
              </a:rPr>
              <a:t>Process n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143108" y="2927349"/>
            <a:ext cx="23145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 dirty="0">
                <a:latin typeface="Arial" charset="0"/>
              </a:rPr>
              <a:t>GetCapabilities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143108" y="3862386"/>
            <a:ext cx="231456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>
                <a:latin typeface="Arial" charset="0"/>
              </a:rPr>
              <a:t>DescribeProcess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143108" y="4870449"/>
            <a:ext cx="23145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900" b="1">
                <a:latin typeface="Arial" charset="0"/>
              </a:rPr>
              <a:t>Execute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WPS Interface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643042" y="1571612"/>
            <a:ext cx="7758138" cy="5929322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Drag and Drop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To maximize readability the process icons are rendered as billboards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A process can be composed up to three distinct types of components: 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The process controller itself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One or more input slots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One or more output slots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WPS Interface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785918" y="1571612"/>
            <a:ext cx="7215238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Every process operates as a black box that can receive input and transmit results to a further process via its output slots.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Each input and output slots is automatically created through a process descriptor exposed by the WPS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Since the algorithm processing takes place at the server level, it is executed in an asynchronous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WPS Interface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E:\Documentos\IEEE Visualization 2009\images\fig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655486"/>
            <a:ext cx="6767502" cy="1559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WPS Interface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785918" y="1571612"/>
            <a:ext cx="7358082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Complex simulations can be created: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Using processes available through WPS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Making use of any combination / order (allowing creativity and freedom)</a:t>
            </a:r>
            <a:endParaRPr lang="en-US" sz="280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Using data/results existent in the 3D environment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In an asynchronous way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Processed in distributed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WPS Interface - Connect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 descr="G:\Documentos\IEEE Visualization 2009\images\fig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285992"/>
            <a:ext cx="651435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28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WPS Interface - Disconnect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G:\Documentos\IEEE Visualization 2009\images\fig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85992"/>
            <a:ext cx="65722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WPS Interface - Example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G:\Documentos\GSDI 2009\images\casestu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643050"/>
            <a:ext cx="6500858" cy="430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Agenda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2454036" y="2214554"/>
            <a:ext cx="526734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b="1" dirty="0" smtClean="0"/>
              <a:t>Objectives</a:t>
            </a:r>
            <a:endParaRPr lang="en-US" sz="14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7"/>
          </p:nvPr>
        </p:nvSpPr>
        <p:spPr>
          <a:xfrm>
            <a:off x="2454036" y="2714620"/>
            <a:ext cx="526734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b="1" dirty="0" smtClean="0"/>
              <a:t>Service Oriented Architecture (SOA)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23"/>
          </p:nvPr>
        </p:nvSpPr>
        <p:spPr>
          <a:xfrm>
            <a:off x="2454036" y="3205178"/>
            <a:ext cx="526734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400" b="1" dirty="0" smtClean="0"/>
              <a:t>3D Web Application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25"/>
          </p:nvPr>
        </p:nvSpPr>
        <p:spPr>
          <a:xfrm>
            <a:off x="2894638" y="3695736"/>
            <a:ext cx="4826738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400" b="1" dirty="0" smtClean="0"/>
              <a:t>Web Catalogue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27"/>
          </p:nvPr>
        </p:nvSpPr>
        <p:spPr>
          <a:xfrm>
            <a:off x="2894638" y="4195802"/>
            <a:ext cx="4826738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400" b="1" dirty="0" smtClean="0"/>
              <a:t>Web Processing Service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5"/>
          </p:nvPr>
        </p:nvSpPr>
        <p:spPr>
          <a:xfrm>
            <a:off x="2428860" y="5705508"/>
            <a:ext cx="526734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sz="1400" b="1" dirty="0" smtClean="0"/>
              <a:t>Conclusions</a:t>
            </a:r>
            <a:endParaRPr lang="en-GB" sz="1400" b="1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7721376" y="2214554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8"/>
          </p:nvPr>
        </p:nvSpPr>
        <p:spPr>
          <a:xfrm>
            <a:off x="7721376" y="2714620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pt-PT" sz="1400" dirty="0" smtClean="0">
                <a:solidFill>
                  <a:schemeClr val="tx1"/>
                </a:solidFill>
              </a:rPr>
              <a:t>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24"/>
          </p:nvPr>
        </p:nvSpPr>
        <p:spPr>
          <a:xfrm>
            <a:off x="7721376" y="3205178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26"/>
          </p:nvPr>
        </p:nvSpPr>
        <p:spPr>
          <a:xfrm>
            <a:off x="7721376" y="3695736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28"/>
          </p:nvPr>
        </p:nvSpPr>
        <p:spPr>
          <a:xfrm>
            <a:off x="7721376" y="4195802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36"/>
          </p:nvPr>
        </p:nvSpPr>
        <p:spPr>
          <a:xfrm>
            <a:off x="7696200" y="5715016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pt-PT" sz="1400" dirty="0" smtClean="0">
                <a:solidFill>
                  <a:schemeClr val="tx1"/>
                </a:solidFill>
              </a:rPr>
              <a:t>31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2428860" y="1714488"/>
            <a:ext cx="526734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b="1" dirty="0" smtClean="0"/>
              <a:t>Motivation</a:t>
            </a:r>
            <a:endParaRPr lang="en-US" sz="1400" b="1" dirty="0"/>
          </a:p>
        </p:txBody>
      </p:sp>
      <p:sp>
        <p:nvSpPr>
          <p:cNvPr id="24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7696200" y="1714488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Segnaposto testo 13"/>
          <p:cNvSpPr>
            <a:spLocks noGrp="1"/>
          </p:cNvSpPr>
          <p:nvPr>
            <p:ph type="body" sz="quarter" idx="35"/>
          </p:nvPr>
        </p:nvSpPr>
        <p:spPr>
          <a:xfrm>
            <a:off x="2451336" y="5205442"/>
            <a:ext cx="526734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GB" sz="1400" b="1" dirty="0" smtClean="0"/>
              <a:t>Server Security</a:t>
            </a:r>
            <a:endParaRPr lang="en-GB" sz="1400" b="1" dirty="0"/>
          </a:p>
        </p:txBody>
      </p:sp>
      <p:sp>
        <p:nvSpPr>
          <p:cNvPr id="33" name="Segnaposto testo 25"/>
          <p:cNvSpPr>
            <a:spLocks noGrp="1"/>
          </p:cNvSpPr>
          <p:nvPr>
            <p:ph type="body" sz="quarter" idx="36"/>
          </p:nvPr>
        </p:nvSpPr>
        <p:spPr>
          <a:xfrm>
            <a:off x="7718676" y="5214950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pt-PT" sz="1400" dirty="0" smtClean="0">
                <a:solidFill>
                  <a:schemeClr val="tx1"/>
                </a:solidFill>
              </a:rPr>
              <a:t>29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Segnaposto testo 9"/>
          <p:cNvSpPr>
            <a:spLocks noGrp="1"/>
          </p:cNvSpPr>
          <p:nvPr>
            <p:ph type="body" sz="quarter" idx="27"/>
          </p:nvPr>
        </p:nvSpPr>
        <p:spPr>
          <a:xfrm>
            <a:off x="2879964" y="4714884"/>
            <a:ext cx="4826738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1400" b="1" dirty="0" smtClean="0"/>
              <a:t>Hot Process Deployment</a:t>
            </a:r>
          </a:p>
        </p:txBody>
      </p:sp>
      <p:sp>
        <p:nvSpPr>
          <p:cNvPr id="29" name="Segnaposto testo 21"/>
          <p:cNvSpPr>
            <a:spLocks noGrp="1"/>
          </p:cNvSpPr>
          <p:nvPr>
            <p:ph type="body" sz="quarter" idx="28"/>
          </p:nvPr>
        </p:nvSpPr>
        <p:spPr>
          <a:xfrm>
            <a:off x="7706702" y="4714884"/>
            <a:ext cx="685800" cy="347682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804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Runtime Process Deployment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1785918" y="1571612"/>
            <a:ext cx="7358082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A process can be: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Created in runtime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Default values are easily selected from the 3D environment if necessary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Deployed in runtime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Executed in runtime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Write a process is faster and easier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52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Extended WPS Operations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143108" y="1857364"/>
            <a:ext cx="6500858" cy="3714776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Three new operations should be available: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US" sz="2800" kern="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err="1" smtClean="0"/>
              <a:t>StoreNewAlgorithm</a:t>
            </a:r>
            <a:endParaRPr lang="en-US" sz="2800" kern="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err="1" smtClean="0"/>
              <a:t>GetAlgorithm</a:t>
            </a:r>
            <a:endParaRPr lang="en-US" sz="2800" kern="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err="1" smtClean="0"/>
              <a:t>RemoveAlgorithm</a:t>
            </a:r>
            <a:endParaRPr 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Store New Algorithms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85918" y="1857364"/>
            <a:ext cx="7215238" cy="4000528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REQUEST=</a:t>
            </a:r>
            <a:r>
              <a:rPr lang="en-US" sz="2800" kern="0" dirty="0" err="1" smtClean="0"/>
              <a:t>StoreNewAlgorithm</a:t>
            </a:r>
            <a:endParaRPr lang="en-US" sz="2800" kern="0" dirty="0" smtClean="0"/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i="1" kern="0" dirty="0" err="1" smtClean="0"/>
              <a:t>StoreNewAlgorithm</a:t>
            </a:r>
            <a:r>
              <a:rPr lang="en-US" sz="2800" kern="0" dirty="0" smtClean="0"/>
              <a:t>, composed by: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b="1" i="1" dirty="0" err="1" smtClean="0"/>
              <a:t>ProcessDescription</a:t>
            </a:r>
            <a:r>
              <a:rPr lang="en-US" sz="2800" dirty="0" smtClean="0"/>
              <a:t> – Standard OGC Process Description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b="1" i="1" dirty="0" smtClean="0"/>
              <a:t>Source</a:t>
            </a:r>
            <a:r>
              <a:rPr lang="en-US" sz="2800" dirty="0" smtClean="0"/>
              <a:t> – Contains a list of files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b="1" i="1" dirty="0" smtClean="0"/>
              <a:t>File</a:t>
            </a:r>
            <a:r>
              <a:rPr lang="en-US" sz="2800" dirty="0" smtClean="0"/>
              <a:t> – Contains the information and content of a file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Store New Algorithms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14612" y="1285860"/>
            <a:ext cx="55007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&lt;?</a:t>
            </a:r>
            <a:r>
              <a:rPr lang="en-US" sz="1400" dirty="0" err="1" smtClean="0"/>
              <a:t>xmlversion</a:t>
            </a:r>
            <a:r>
              <a:rPr lang="en-US" sz="1400" dirty="0" smtClean="0"/>
              <a:t>=”1.0”?&gt;</a:t>
            </a:r>
          </a:p>
          <a:p>
            <a:r>
              <a:rPr lang="en-US" sz="1400" dirty="0" smtClean="0"/>
              <a:t>&lt;</a:t>
            </a:r>
            <a:r>
              <a:rPr lang="en-US" sz="1400" dirty="0" err="1" smtClean="0"/>
              <a:t>wps:StoreNewAlgorithm</a:t>
            </a:r>
            <a:r>
              <a:rPr lang="en-US" sz="1400" dirty="0" smtClean="0"/>
              <a:t> version=”1.3.0” service=”WPS”</a:t>
            </a:r>
          </a:p>
          <a:p>
            <a:r>
              <a:rPr lang="en-US" sz="1400" dirty="0" smtClean="0"/>
              <a:t>         </a:t>
            </a:r>
            <a:r>
              <a:rPr lang="en-US" sz="1400" dirty="0" err="1" smtClean="0"/>
              <a:t>idgen</a:t>
            </a:r>
            <a:r>
              <a:rPr lang="en-US" sz="1400" dirty="0" smtClean="0"/>
              <a:t>=”</a:t>
            </a:r>
            <a:r>
              <a:rPr lang="en-US" sz="1400" dirty="0" err="1" smtClean="0"/>
              <a:t>ReplaceWhenDuplicated</a:t>
            </a:r>
            <a:r>
              <a:rPr lang="en-US" sz="1400" dirty="0" smtClean="0"/>
              <a:t>”</a:t>
            </a:r>
          </a:p>
          <a:p>
            <a:r>
              <a:rPr lang="en-US" sz="1400" dirty="0" smtClean="0"/>
              <a:t>         </a:t>
            </a:r>
            <a:r>
              <a:rPr lang="en-US" sz="1400" dirty="0" err="1" smtClean="0"/>
              <a:t>xmlns</a:t>
            </a:r>
            <a:r>
              <a:rPr lang="en-US" sz="1400" dirty="0" smtClean="0"/>
              <a:t>=”http://www.someserver.com/myns”</a:t>
            </a:r>
          </a:p>
          <a:p>
            <a:r>
              <a:rPr lang="en-US" sz="1400" dirty="0" smtClean="0"/>
              <a:t>         </a:t>
            </a:r>
            <a:r>
              <a:rPr lang="en-US" sz="1400" dirty="0" err="1" smtClean="0"/>
              <a:t>xmlns:ows</a:t>
            </a:r>
            <a:r>
              <a:rPr lang="en-US" sz="1400" dirty="0" smtClean="0"/>
              <a:t>=”http://www.opengeospatial.net/ows”</a:t>
            </a:r>
          </a:p>
          <a:p>
            <a:r>
              <a:rPr lang="en-US" sz="1400" dirty="0" smtClean="0"/>
              <a:t>         </a:t>
            </a:r>
            <a:r>
              <a:rPr lang="en-US" sz="1400" dirty="0" err="1" smtClean="0"/>
              <a:t>xmlns:wps</a:t>
            </a:r>
            <a:r>
              <a:rPr lang="en-US" sz="1400" dirty="0" smtClean="0"/>
              <a:t>=”http://www.opengis.net/wps”</a:t>
            </a:r>
          </a:p>
          <a:p>
            <a:r>
              <a:rPr lang="en-US" sz="1400" dirty="0" smtClean="0"/>
              <a:t>         </a:t>
            </a:r>
            <a:r>
              <a:rPr lang="en-US" sz="1400" dirty="0" err="1" smtClean="0"/>
              <a:t>xmlns:xsi</a:t>
            </a:r>
            <a:r>
              <a:rPr lang="en-US" sz="1400" dirty="0" smtClean="0"/>
              <a:t>=”http://www.w3.org/2001/XMLSchema-instance”</a:t>
            </a:r>
          </a:p>
          <a:p>
            <a:r>
              <a:rPr lang="en-US" sz="1400" dirty="0" smtClean="0"/>
              <a:t>         </a:t>
            </a:r>
            <a:r>
              <a:rPr lang="en-US" sz="1400" dirty="0" err="1" smtClean="0"/>
              <a:t>xsi:schemaLocation</a:t>
            </a:r>
            <a:r>
              <a:rPr lang="en-US" sz="1400" dirty="0" smtClean="0"/>
              <a:t>=”http://www.someserver.com/myns</a:t>
            </a:r>
          </a:p>
          <a:p>
            <a:r>
              <a:rPr lang="en-US" sz="1400" dirty="0" smtClean="0"/>
              <a:t>         http://www.opengis.net/wps  ../</a:t>
            </a:r>
            <a:r>
              <a:rPr lang="en-US" sz="1400" dirty="0" err="1" smtClean="0"/>
              <a:t>wps</a:t>
            </a:r>
            <a:r>
              <a:rPr lang="en-US" sz="1400" dirty="0" smtClean="0"/>
              <a:t>/1.3.0/WPS.xsd”&gt;</a:t>
            </a:r>
          </a:p>
          <a:p>
            <a:r>
              <a:rPr lang="en-US" sz="1400" dirty="0" smtClean="0"/>
              <a:t>                  &lt;</a:t>
            </a:r>
            <a:r>
              <a:rPr lang="en-US" sz="1400" dirty="0" err="1" smtClean="0"/>
              <a:t>ProcessDescription</a:t>
            </a:r>
            <a:r>
              <a:rPr lang="en-US" sz="1400" dirty="0" smtClean="0"/>
              <a:t>  </a:t>
            </a:r>
            <a:r>
              <a:rPr lang="en-US" sz="1400" dirty="0" err="1" smtClean="0"/>
              <a:t>processVersion</a:t>
            </a:r>
            <a:r>
              <a:rPr lang="en-US" sz="1400" dirty="0" smtClean="0"/>
              <a:t>=”2”</a:t>
            </a:r>
          </a:p>
          <a:p>
            <a:r>
              <a:rPr lang="en-US" sz="1400" dirty="0" smtClean="0"/>
              <a:t>                           </a:t>
            </a:r>
            <a:r>
              <a:rPr lang="en-US" sz="1400" dirty="0" err="1" smtClean="0"/>
              <a:t>storeSupported</a:t>
            </a:r>
            <a:r>
              <a:rPr lang="en-US" sz="1400" dirty="0" smtClean="0"/>
              <a:t>=”true”</a:t>
            </a:r>
          </a:p>
          <a:p>
            <a:r>
              <a:rPr lang="en-US" sz="1400" dirty="0" smtClean="0"/>
              <a:t>                           </a:t>
            </a:r>
            <a:r>
              <a:rPr lang="en-US" sz="1400" dirty="0" err="1" smtClean="0"/>
              <a:t>statusSupported</a:t>
            </a:r>
            <a:r>
              <a:rPr lang="en-US" sz="1400" dirty="0" smtClean="0"/>
              <a:t>=”false”&gt;</a:t>
            </a:r>
          </a:p>
          <a:p>
            <a:r>
              <a:rPr lang="en-US" sz="1400" dirty="0" smtClean="0"/>
              <a:t>                                    ...</a:t>
            </a:r>
          </a:p>
          <a:p>
            <a:r>
              <a:rPr lang="en-US" sz="1400" dirty="0" smtClean="0"/>
              <a:t>                  &lt;/</a:t>
            </a:r>
            <a:r>
              <a:rPr lang="en-US" sz="1400" dirty="0" err="1" smtClean="0"/>
              <a:t>ProcessDescription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                &lt;Source&gt;</a:t>
            </a:r>
          </a:p>
          <a:p>
            <a:r>
              <a:rPr lang="en-US" sz="1400" dirty="0" smtClean="0"/>
              <a:t>                            &lt;File name=”</a:t>
            </a:r>
            <a:r>
              <a:rPr lang="en-US" sz="1400" dirty="0" err="1" smtClean="0"/>
              <a:t>TestAlgorithm.Java</a:t>
            </a:r>
            <a:r>
              <a:rPr lang="en-US" sz="1400" dirty="0" smtClean="0"/>
              <a:t>”</a:t>
            </a:r>
          </a:p>
          <a:p>
            <a:r>
              <a:rPr lang="en-US" sz="1400" dirty="0" smtClean="0"/>
              <a:t>                                     language=”Java” main=”true”&gt;</a:t>
            </a:r>
          </a:p>
          <a:p>
            <a:r>
              <a:rPr lang="en-US" sz="1400" dirty="0" smtClean="0"/>
              <a:t>                                           R0lGODlhZABq...base64...</a:t>
            </a:r>
          </a:p>
          <a:p>
            <a:r>
              <a:rPr lang="pt-PT" sz="1400" dirty="0" smtClean="0"/>
              <a:t>                            &lt;/File&gt;</a:t>
            </a:r>
            <a:endParaRPr lang="en-US" sz="1400" dirty="0" smtClean="0"/>
          </a:p>
          <a:p>
            <a:r>
              <a:rPr lang="pt-PT" sz="1400" dirty="0" smtClean="0"/>
              <a:t>                            &lt;File</a:t>
            </a:r>
            <a:r>
              <a:rPr lang="en-US" sz="1400" dirty="0" smtClean="0"/>
              <a:t> n</a:t>
            </a:r>
            <a:r>
              <a:rPr lang="pt-PT" sz="1400" dirty="0" err="1" smtClean="0"/>
              <a:t>ame=</a:t>
            </a:r>
            <a:r>
              <a:rPr lang="pt-PT" sz="1400" dirty="0" smtClean="0"/>
              <a:t>”</a:t>
            </a:r>
            <a:r>
              <a:rPr lang="pt-PT" sz="1400" dirty="0" err="1" smtClean="0"/>
              <a:t>sample.bin</a:t>
            </a:r>
            <a:r>
              <a:rPr lang="pt-PT" sz="1400" dirty="0" smtClean="0"/>
              <a:t>”&gt;</a:t>
            </a:r>
            <a:endParaRPr lang="en-US" sz="1400" dirty="0" smtClean="0"/>
          </a:p>
          <a:p>
            <a:r>
              <a:rPr lang="pt-PT" sz="1400" dirty="0" smtClean="0"/>
              <a:t>                                           R0lGODlhZABq...base64...</a:t>
            </a:r>
            <a:endParaRPr lang="en-US" sz="1400" dirty="0" smtClean="0"/>
          </a:p>
          <a:p>
            <a:r>
              <a:rPr lang="en-US" sz="1400" dirty="0" smtClean="0"/>
              <a:t>                           </a:t>
            </a:r>
            <a:r>
              <a:rPr lang="pt-PT" sz="1400" dirty="0" smtClean="0"/>
              <a:t>&lt;/File&gt;</a:t>
            </a:r>
            <a:endParaRPr lang="en-US" sz="1400" dirty="0" smtClean="0"/>
          </a:p>
          <a:p>
            <a:r>
              <a:rPr lang="en-US" sz="1400" dirty="0" smtClean="0"/>
              <a:t>                  &lt;Source&gt;</a:t>
            </a:r>
          </a:p>
          <a:p>
            <a:r>
              <a:rPr lang="en-US" sz="1400" dirty="0" smtClean="0"/>
              <a:t>&lt;/</a:t>
            </a:r>
            <a:r>
              <a:rPr lang="en-US" sz="1400" dirty="0" err="1" smtClean="0"/>
              <a:t>wps:StoreNewAlgorithm</a:t>
            </a:r>
            <a:r>
              <a:rPr lang="en-US" sz="1400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Request </a:t>
            </a: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GetAlgorithm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85918" y="1714488"/>
            <a:ext cx="7215238" cy="3857652"/>
          </a:xfrm>
          <a:prstGeom prst="rect">
            <a:avLst/>
          </a:prstGeom>
        </p:spPr>
        <p:txBody>
          <a:bodyPr/>
          <a:lstStyle/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US" sz="2800" kern="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HTTP://www.someserver.com/path/wps?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SERVICE=WPS&amp;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VERSION=1.3.0&amp;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REQUEST=</a:t>
            </a:r>
            <a:r>
              <a:rPr lang="en-US" sz="2800" kern="0" dirty="0" err="1" smtClean="0"/>
              <a:t>GetAlgorithm</a:t>
            </a:r>
            <a:r>
              <a:rPr lang="en-US" sz="2800" kern="0" dirty="0" smtClean="0"/>
              <a:t>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IDENTIFIER=&lt;Process Name&gt;&amp;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FORMAT=XML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Request </a:t>
            </a:r>
            <a:r>
              <a:rPr lang="en-US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RemoveAlgorithm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85918" y="1714488"/>
            <a:ext cx="7215238" cy="3857652"/>
          </a:xfrm>
          <a:prstGeom prst="rect">
            <a:avLst/>
          </a:prstGeom>
        </p:spPr>
        <p:txBody>
          <a:bodyPr/>
          <a:lstStyle/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US" sz="2800" kern="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HTTP://www.someserver.com/path/wps?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SERVICE=WPS&amp;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VERSION=1.3.0&amp;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REQUEST=</a:t>
            </a:r>
            <a:r>
              <a:rPr lang="pt-PT" sz="2800" dirty="0" err="1" smtClean="0"/>
              <a:t>RemoveAlgorithm</a:t>
            </a:r>
            <a:r>
              <a:rPr lang="en-US" sz="2800" kern="0" dirty="0" smtClean="0"/>
              <a:t>&amp;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800" kern="0" dirty="0" smtClean="0"/>
              <a:t>IDENTIFIER=&lt;</a:t>
            </a:r>
            <a:r>
              <a:rPr lang="en-US" sz="2800" kern="0" smtClean="0"/>
              <a:t>Process ID&gt;</a:t>
            </a:r>
            <a:endParaRPr 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715436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Runtime Process Deployment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357329"/>
            <a:ext cx="6573989" cy="52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42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Runtime Interpreter/Compiler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890" y="1357298"/>
            <a:ext cx="65740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242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Runtime Interpreter/Compiler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928826" y="1785926"/>
            <a:ext cx="7358082" cy="3857652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600" kern="0" dirty="0" smtClean="0"/>
              <a:t>import </a:t>
            </a:r>
            <a:r>
              <a:rPr lang="en-US" sz="2600" kern="0" dirty="0" err="1" smtClean="0"/>
              <a:t>org.geotools.feature.FeatureCollection</a:t>
            </a:r>
            <a:r>
              <a:rPr lang="en-US" sz="2600" kern="0" dirty="0" smtClean="0"/>
              <a:t>;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US" sz="2600" kern="0" dirty="0" smtClean="0"/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600" kern="0" dirty="0" err="1" smtClean="0"/>
              <a:t>FeatureCollection</a:t>
            </a:r>
            <a:r>
              <a:rPr lang="en-US" sz="2600" kern="0" dirty="0" smtClean="0"/>
              <a:t> </a:t>
            </a:r>
            <a:r>
              <a:rPr lang="en-US" sz="2600" kern="0" dirty="0" err="1" smtClean="0"/>
              <a:t>fc</a:t>
            </a:r>
            <a:r>
              <a:rPr lang="en-US" sz="2600" kern="0" dirty="0" smtClean="0"/>
              <a:t> = (</a:t>
            </a:r>
            <a:r>
              <a:rPr lang="en-US" sz="2600" kern="0" dirty="0" err="1" smtClean="0"/>
              <a:t>FeatureCollection</a:t>
            </a:r>
            <a:r>
              <a:rPr lang="en-US" sz="2600" kern="0" dirty="0" smtClean="0"/>
              <a:t>) GET_INPUT(data);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600" kern="0" dirty="0" smtClean="0"/>
              <a:t>String xml = TO_XML(</a:t>
            </a:r>
            <a:r>
              <a:rPr lang="en-US" sz="2600" kern="0" dirty="0" err="1" smtClean="0"/>
              <a:t>fc</a:t>
            </a:r>
            <a:r>
              <a:rPr lang="en-US" sz="2600" kern="0" dirty="0" smtClean="0"/>
              <a:t>);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600" kern="0" dirty="0" err="1" smtClean="0"/>
              <a:t>int</a:t>
            </a:r>
            <a:r>
              <a:rPr lang="en-US" sz="2600" kern="0" dirty="0" smtClean="0"/>
              <a:t> size = </a:t>
            </a:r>
            <a:r>
              <a:rPr lang="en-US" sz="2600" kern="0" dirty="0" err="1" smtClean="0"/>
              <a:t>xml.length</a:t>
            </a:r>
            <a:r>
              <a:rPr lang="en-US" sz="2600" kern="0" dirty="0" smtClean="0"/>
              <a:t>();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US" sz="2600" kern="0" dirty="0" smtClean="0"/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r>
              <a:rPr lang="en-US" sz="2600" kern="0" dirty="0" smtClean="0"/>
              <a:t>SET_OUTPUT(result, size);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Server Security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85918" y="1285860"/>
            <a:ext cx="7215238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Security risk categories: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System modification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Invasion of Privacy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Denial of Service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Java presents a multitier approach: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Denial of Service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Restricted access to file systems and to browser internals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Load time &amp; runtime checks to verify that byte code is following the rules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400" dirty="0" smtClean="0"/>
              <a:t>A system for signing code and assigning it some level of capability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240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1500206"/>
            <a:ext cx="7072330" cy="4572000"/>
          </a:xfrm>
          <a:prstGeom prst="rect">
            <a:avLst/>
          </a:prstGeom>
        </p:spPr>
        <p:txBody>
          <a:bodyPr/>
          <a:lstStyle/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kern="0" dirty="0" smtClean="0"/>
              <a:t>The increasing number of people and institutions sharing geographical information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The necessity of move from data to information, to awareness, to knowledge, turning a vast array of data into understandable pieces of intelligence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kern="0" dirty="0" smtClean="0"/>
              <a:t>The problem of interoperability – How to expose processes and handle the requests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GB" sz="2800" dirty="0" smtClean="0"/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Server Security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85918" y="1571612"/>
            <a:ext cx="7215238" cy="4572000"/>
          </a:xfrm>
          <a:prstGeom prst="rect">
            <a:avLst/>
          </a:prstGeom>
        </p:spPr>
        <p:txBody>
          <a:bodyPr/>
          <a:lstStyle/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600" dirty="0" smtClean="0"/>
              <a:t>The Java Security Manager works as follows: 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600" dirty="0" smtClean="0"/>
              <a:t>A Java program makes a call to a potentially dangerous operation. 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600" dirty="0" smtClean="0"/>
              <a:t>The Java API code asks the Security Manager if the operation is allowed. 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600" dirty="0" smtClean="0"/>
              <a:t>The Security Manager throws a </a:t>
            </a:r>
            <a:r>
              <a:rPr lang="en-US" sz="2600" dirty="0" err="1" smtClean="0"/>
              <a:t>SecurityException</a:t>
            </a:r>
            <a:r>
              <a:rPr lang="en-US" sz="2600" dirty="0" smtClean="0"/>
              <a:t> if the operation is denied. This exception propagates back to the Java program. 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600" dirty="0" smtClean="0"/>
              <a:t>Support user and code permissions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785918" y="1571644"/>
            <a:ext cx="7072362" cy="4572000"/>
          </a:xfrm>
          <a:prstGeom prst="rect">
            <a:avLst/>
          </a:prstGeom>
        </p:spPr>
        <p:txBody>
          <a:bodyPr/>
          <a:lstStyle/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Today interoperability is starting to become a reality thanks to several international harmonization efforts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Security risk </a:t>
            </a:r>
            <a:r>
              <a:rPr lang="en-US" sz="2800" dirty="0" smtClean="0"/>
              <a:t>is very low as possibilities of exploiting holes is limited</a:t>
            </a:r>
            <a:r>
              <a:rPr lang="en-US" sz="2800" kern="0" dirty="0" smtClean="0"/>
              <a:t> 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Various Java engines coexisting on a machine could share a common security configuration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The user can see the results in 3D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1785918" y="1571612"/>
            <a:ext cx="7215238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Experiments showed that users have clearly indicated that this interface in general can be: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Considered suitable and self descriptive for the given task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Allow any decision maker that is not GIS expert to make use of it, with virtually no training</a:t>
            </a:r>
            <a:endParaRPr lang="en-US" sz="320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320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0694" y="0"/>
            <a:ext cx="4514824" cy="1214438"/>
          </a:xfrm>
        </p:spPr>
        <p:txBody>
          <a:bodyPr>
            <a:normAutofit/>
          </a:bodyPr>
          <a:lstStyle/>
          <a:p>
            <a:r>
              <a:rPr lang="pt-PT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asalization" pitchFamily="34" charset="0"/>
              </a:rPr>
              <a:t>THE END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asalization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00166" y="4558737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Questions </a:t>
            </a:r>
            <a:endParaRPr 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286520"/>
            <a:ext cx="9215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{</a:t>
            </a:r>
            <a:r>
              <a:rPr lang="pt-PT" sz="2000" dirty="0" err="1" smtClean="0"/>
              <a:t>raffaele.de.amicis</a:t>
            </a:r>
            <a:r>
              <a:rPr lang="pt-PT" sz="2000" dirty="0" smtClean="0"/>
              <a:t>, </a:t>
            </a:r>
            <a:r>
              <a:rPr lang="pt-PT" sz="2000" dirty="0" err="1" smtClean="0"/>
              <a:t>giuseppe.cont</a:t>
            </a:r>
            <a:r>
              <a:rPr lang="pt-PT" sz="2000" dirty="0" smtClean="0"/>
              <a:t>, bruno.simoes, </a:t>
            </a:r>
            <a:r>
              <a:rPr lang="pt-PT" sz="2000" dirty="0" err="1" smtClean="0"/>
              <a:t>stefano.piffer</a:t>
            </a:r>
            <a:r>
              <a:rPr lang="pt-PT" sz="2000" dirty="0" smtClean="0"/>
              <a:t>} @ </a:t>
            </a:r>
            <a:r>
              <a:rPr lang="pt-PT" sz="2000" dirty="0" err="1" smtClean="0"/>
              <a:t>graphitech.it</a:t>
            </a:r>
            <a:endParaRPr lang="pt-PT" sz="20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0" y="59886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Contacts:</a:t>
            </a:r>
            <a:endParaRPr lang="en-GB" b="1" dirty="0"/>
          </a:p>
        </p:txBody>
      </p:sp>
      <p:sp>
        <p:nvSpPr>
          <p:cNvPr id="7" name="CasellaDiTesto 4"/>
          <p:cNvSpPr txBox="1"/>
          <p:nvPr/>
        </p:nvSpPr>
        <p:spPr>
          <a:xfrm>
            <a:off x="-142908" y="1996851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your attention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bruno.simoes\Desktop\question-mark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021391"/>
            <a:ext cx="1857388" cy="210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2857555" y="2857500"/>
            <a:ext cx="6357982" cy="1214438"/>
          </a:xfrm>
        </p:spPr>
        <p:txBody>
          <a:bodyPr>
            <a:normAutofit/>
          </a:bodyPr>
          <a:lstStyle/>
          <a:p>
            <a:r>
              <a:rPr lang="pt-PT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asalization" pitchFamily="34" charset="0"/>
              </a:rPr>
              <a:t>EXIBITION VIDEO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asalization" pitchFamily="34" charset="0"/>
            </a:endParaRPr>
          </a:p>
        </p:txBody>
      </p:sp>
      <p:pic>
        <p:nvPicPr>
          <p:cNvPr id="1026" name="Picture 2" descr="C:\Users\bruno.simoes\Desktop\str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928694"/>
            <a:ext cx="8453456" cy="5072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wps_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71802" y="1643050"/>
            <a:ext cx="48577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1500206"/>
            <a:ext cx="7072330" cy="4572000"/>
          </a:xfrm>
          <a:prstGeom prst="rect">
            <a:avLst/>
          </a:prstGeom>
        </p:spPr>
        <p:txBody>
          <a:bodyPr/>
          <a:lstStyle/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kern="0" dirty="0" smtClean="0"/>
              <a:t>The problem of visualize large and complex geographic datasets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User-friendly interfaces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For non-experts GIS users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Managers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Scientists 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Decision makers, ...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To achieve short training time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Fast responses</a:t>
            </a:r>
            <a:endParaRPr lang="en-GB" sz="2800" kern="0" dirty="0" smtClean="0"/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Objectives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1500206"/>
            <a:ext cx="7072330" cy="4572000"/>
          </a:xfrm>
          <a:prstGeom prst="rect">
            <a:avLst/>
          </a:prstGeom>
        </p:spPr>
        <p:txBody>
          <a:bodyPr/>
          <a:lstStyle/>
          <a:p>
            <a:pPr marL="579150" lvl="0" indent="-514350" fontAlgn="auto"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Platform-independent implementation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Scalability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Interoperability 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User-friendly interfaces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3D Environment for better data visualization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Support for delayed-time transactions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b="1" dirty="0" smtClean="0"/>
              <a:t>Possibility to write, deploy and execute processes on-fly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endParaRPr lang="en-US" sz="2800" dirty="0" smtClean="0"/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PT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SOA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1500206"/>
            <a:ext cx="6858048" cy="4572000"/>
          </a:xfrm>
          <a:prstGeom prst="rect">
            <a:avLst/>
          </a:prstGeom>
        </p:spPr>
        <p:txBody>
          <a:bodyPr/>
          <a:lstStyle/>
          <a:p>
            <a:pPr marL="579150" lvl="0" indent="-514350" fontAlgn="auto"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600" dirty="0" smtClean="0"/>
              <a:t>Service-Oriented Architecture solution consists in 3 main logical components: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GB" sz="2600" dirty="0" smtClean="0"/>
              <a:t>Consumers - </a:t>
            </a:r>
            <a:r>
              <a:rPr lang="en-US" sz="2600" dirty="0" smtClean="0"/>
              <a:t>composed by entities that makes use of offered services</a:t>
            </a:r>
            <a:endParaRPr lang="en-GB" sz="260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GB" sz="2600" dirty="0" smtClean="0"/>
              <a:t>SOA infrastructure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GB" sz="2600" dirty="0" smtClean="0"/>
              <a:t>Applications and service support</a:t>
            </a:r>
          </a:p>
          <a:p>
            <a:pPr marL="1493550" lvl="2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GB" sz="2600" dirty="0" smtClean="0"/>
              <a:t>Services - </a:t>
            </a:r>
            <a:r>
              <a:rPr lang="en-US" sz="2600" dirty="0" smtClean="0"/>
              <a:t>composed by entities that performs a specific task when invoked</a:t>
            </a:r>
            <a:endParaRPr lang="en-GB" sz="2600" dirty="0" smtClean="0"/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</a:pPr>
            <a:r>
              <a:rPr lang="en-GB" sz="2600" dirty="0" smtClean="0"/>
              <a:t>Producers - </a:t>
            </a:r>
            <a:r>
              <a:rPr lang="en-US" sz="2600" dirty="0" smtClean="0"/>
              <a:t>All the entities that offer a specific service or functionality </a:t>
            </a:r>
            <a:endParaRPr lang="en-GB" sz="26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lang="en-GB" sz="26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Web Application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2000272"/>
            <a:ext cx="7072330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The 3D application presents a 3D environment: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Developed using Java and JOGL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Built over the World Wind APIs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Exposed with Java Web Start technology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2800" dirty="0" smtClean="0"/>
              <a:t>Using FOSS libraries such as </a:t>
            </a:r>
            <a:r>
              <a:rPr lang="en-GB" sz="2800" dirty="0" err="1" smtClean="0"/>
              <a:t>Geotools</a:t>
            </a:r>
            <a:r>
              <a:rPr lang="en-GB" sz="2800" dirty="0" smtClean="0"/>
              <a:t>, 52º North WPS and JTS</a:t>
            </a: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3D Web Application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1857396"/>
            <a:ext cx="7072330" cy="4572000"/>
          </a:xfrm>
          <a:prstGeom prst="rect">
            <a:avLst/>
          </a:prstGeom>
        </p:spPr>
        <p:txBody>
          <a:bodyPr/>
          <a:lstStyle/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The application has been engineered with the goal of delivering a web-based 3D and OGC compliant solution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The application is capable to provide interoperable access to geographical information using OGC specifications such as GML, WMS, WFS, WPS and others</a:t>
            </a:r>
          </a:p>
          <a:p>
            <a:pPr marL="579150" lvl="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dirty="0" smtClean="0"/>
              <a:t>Is extremely small</a:t>
            </a: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Web Catalogue</a:t>
            </a:r>
            <a:endParaRPr lang="en-US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Marcador de Posição de Conteúdo 2"/>
          <p:cNvSpPr txBox="1">
            <a:spLocks/>
          </p:cNvSpPr>
          <p:nvPr/>
        </p:nvSpPr>
        <p:spPr>
          <a:xfrm>
            <a:off x="2071670" y="1857364"/>
            <a:ext cx="7072330" cy="4643470"/>
          </a:xfrm>
          <a:prstGeom prst="rect">
            <a:avLst/>
          </a:prstGeom>
        </p:spPr>
        <p:txBody>
          <a:bodyPr/>
          <a:lstStyle/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Web catalogues are the best way to: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Organize services 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Speed up time-consuming searches</a:t>
            </a:r>
          </a:p>
          <a:p>
            <a:pPr marL="579150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Furthermore, it should: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Keep the previous state </a:t>
            </a:r>
          </a:p>
          <a:p>
            <a:pPr marL="1036350" lvl="1" indent="-514350">
              <a:spcBef>
                <a:spcPts val="710"/>
              </a:spcBef>
              <a:buClr>
                <a:schemeClr val="tx1"/>
              </a:buClr>
              <a:buSzPct val="80000"/>
              <a:buFont typeface="Wingdings" pitchFamily="2" charset="2"/>
              <a:buChar char=""/>
              <a:defRPr/>
            </a:pPr>
            <a:r>
              <a:rPr lang="en-US" sz="2800" kern="0" dirty="0" smtClean="0"/>
              <a:t>Offer direct access to any sub-level</a:t>
            </a:r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en-GB" sz="2800" kern="0" dirty="0" smtClean="0"/>
          </a:p>
          <a:p>
            <a:pPr marL="579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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8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FFFFFF"/>
      </a:accent4>
      <a:accent5>
        <a:srgbClr val="7CCA62"/>
      </a:accent5>
      <a:accent6>
        <a:srgbClr val="7E9532"/>
      </a:accent6>
      <a:hlink>
        <a:srgbClr val="E2D7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1090</TotalTime>
  <Words>1088</Words>
  <Application>Microsoft Office PowerPoint</Application>
  <PresentationFormat>Apresentação no Ecrã (4:3)</PresentationFormat>
  <Paragraphs>254</Paragraphs>
  <Slides>34</Slides>
  <Notes>34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5" baseType="lpstr">
      <vt:lpstr>118</vt:lpstr>
      <vt:lpstr>User-friendly interactive WPS programming</vt:lpstr>
      <vt:lpstr>Agenda</vt:lpstr>
      <vt:lpstr>Motivation</vt:lpstr>
      <vt:lpstr>Motivation</vt:lpstr>
      <vt:lpstr>Objectives</vt:lpstr>
      <vt:lpstr>SOA</vt:lpstr>
      <vt:lpstr>3D Web Application</vt:lpstr>
      <vt:lpstr>3D Web Application</vt:lpstr>
      <vt:lpstr>Web Catalogue</vt:lpstr>
      <vt:lpstr>Web Processing Services</vt:lpstr>
      <vt:lpstr>Web Processing Services</vt:lpstr>
      <vt:lpstr>OGC WPS</vt:lpstr>
      <vt:lpstr>3D WPS Interface</vt:lpstr>
      <vt:lpstr>3D WPS Interface</vt:lpstr>
      <vt:lpstr>3D WPS Interface</vt:lpstr>
      <vt:lpstr>3D WPS Interface</vt:lpstr>
      <vt:lpstr>WPS Interface - Connect</vt:lpstr>
      <vt:lpstr>WPS Interface - Disconnect</vt:lpstr>
      <vt:lpstr>WPS Interface - Example</vt:lpstr>
      <vt:lpstr>Runtime Process Deployment</vt:lpstr>
      <vt:lpstr>Extended WPS Operations</vt:lpstr>
      <vt:lpstr>Store New Algorithms</vt:lpstr>
      <vt:lpstr>Store New Algorithms</vt:lpstr>
      <vt:lpstr>Request GetAlgorithm</vt:lpstr>
      <vt:lpstr>Request RemoveAlgorithm</vt:lpstr>
      <vt:lpstr>Runtime Process Deployment</vt:lpstr>
      <vt:lpstr>Runtime Interpreter/Compiler</vt:lpstr>
      <vt:lpstr>Runtime Interpreter/Compiler</vt:lpstr>
      <vt:lpstr>Server Security</vt:lpstr>
      <vt:lpstr>Server Security</vt:lpstr>
      <vt:lpstr>Conclusions</vt:lpstr>
      <vt:lpstr>Conclusions</vt:lpstr>
      <vt:lpstr>THE END</vt:lpstr>
      <vt:lpstr>EXIBITION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User-friendly interactive WPS programming</dc:title>
  <dc:creator>bruno.simoes</dc:creator>
  <cp:lastModifiedBy>Utilizador</cp:lastModifiedBy>
  <cp:revision>116</cp:revision>
  <dcterms:created xsi:type="dcterms:W3CDTF">2009-10-15T14:46:13Z</dcterms:created>
  <dcterms:modified xsi:type="dcterms:W3CDTF">2009-10-22T01:10:53Z</dcterms:modified>
</cp:coreProperties>
</file>