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60" r:id="rId3"/>
    <p:sldId id="259" r:id="rId4"/>
    <p:sldId id="257" r:id="rId5"/>
    <p:sldId id="258" r:id="rId6"/>
    <p:sldId id="262" r:id="rId7"/>
    <p:sldId id="276" r:id="rId8"/>
    <p:sldId id="277" r:id="rId9"/>
    <p:sldId id="285" r:id="rId10"/>
    <p:sldId id="286" r:id="rId11"/>
    <p:sldId id="287" r:id="rId12"/>
    <p:sldId id="288" r:id="rId13"/>
    <p:sldId id="266" r:id="rId14"/>
    <p:sldId id="267" r:id="rId15"/>
    <p:sldId id="268" r:id="rId16"/>
    <p:sldId id="269" r:id="rId17"/>
    <p:sldId id="280" r:id="rId18"/>
    <p:sldId id="270" r:id="rId19"/>
    <p:sldId id="272" r:id="rId20"/>
    <p:sldId id="278" r:id="rId21"/>
    <p:sldId id="279" r:id="rId22"/>
    <p:sldId id="283" r:id="rId23"/>
    <p:sldId id="284" r:id="rId24"/>
    <p:sldId id="275" r:id="rId25"/>
    <p:sldId id="273" r:id="rId26"/>
    <p:sldId id="281" r:id="rId27"/>
    <p:sldId id="282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07BD"/>
    <a:srgbClr val="953187"/>
    <a:srgbClr val="B115B1"/>
    <a:srgbClr val="A02691"/>
    <a:srgbClr val="BA0CA5"/>
    <a:srgbClr val="BD09A3"/>
    <a:srgbClr val="C303AC"/>
    <a:srgbClr val="FFFF66"/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07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4E3C6F-9FCD-4E85-86E8-9699808DCE0B}" type="datetimeFigureOut">
              <a:rPr lang="en-US" smtClean="0"/>
              <a:pPr/>
              <a:t>10/21/2009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795378-F2B6-4083-8AF5-597AB6CC355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95378-F2B6-4083-8AF5-597AB6CC3559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-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Sembra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essere</a:t>
            </a:r>
            <a:r>
              <a:rPr lang="en-US" baseline="0" dirty="0" smtClean="0"/>
              <a:t> “</a:t>
            </a:r>
            <a:r>
              <a:rPr lang="en-US" baseline="0" dirty="0" err="1" smtClean="0"/>
              <a:t>indipendente</a:t>
            </a:r>
            <a:r>
              <a:rPr lang="en-US" baseline="0" dirty="0" smtClean="0"/>
              <a:t>” </a:t>
            </a:r>
            <a:r>
              <a:rPr lang="en-US" baseline="0" dirty="0" err="1" smtClean="0"/>
              <a:t>dalla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risoluzione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patto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garantire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stabilità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numerica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95378-F2B6-4083-8AF5-597AB6CC3559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- </a:t>
            </a:r>
            <a:r>
              <a:rPr lang="en-US" dirty="0" err="1" smtClean="0"/>
              <a:t>Onda</a:t>
            </a:r>
            <a:r>
              <a:rPr lang="en-US" dirty="0" smtClean="0"/>
              <a:t> per </a:t>
            </a:r>
            <a:r>
              <a:rPr lang="en-US" dirty="0" err="1" smtClean="0"/>
              <a:t>acqua</a:t>
            </a:r>
            <a:r>
              <a:rPr lang="en-US" dirty="0" smtClean="0"/>
              <a:t> a </a:t>
            </a:r>
            <a:r>
              <a:rPr lang="en-US" dirty="0" err="1" smtClean="0"/>
              <a:t>valle</a:t>
            </a:r>
            <a:r>
              <a:rPr lang="en-US" dirty="0" smtClean="0"/>
              <a:t> non </a:t>
            </a:r>
            <a:r>
              <a:rPr lang="en-US" dirty="0" err="1" smtClean="0"/>
              <a:t>nulla</a:t>
            </a:r>
            <a:r>
              <a:rPr lang="en-US" dirty="0" smtClean="0"/>
              <a:t> come 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esempi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letteratura</a:t>
            </a:r>
            <a:endParaRPr lang="en-US" baseline="0" dirty="0" smtClean="0"/>
          </a:p>
          <a:p>
            <a:r>
              <a:rPr lang="en-US" dirty="0" smtClean="0"/>
              <a:t>- Coordinate </a:t>
            </a:r>
            <a:r>
              <a:rPr lang="en-US" dirty="0" err="1" smtClean="0"/>
              <a:t>cartesiane</a:t>
            </a:r>
            <a:r>
              <a:rPr lang="en-US" dirty="0" smtClean="0"/>
              <a:t> e non </a:t>
            </a:r>
            <a:r>
              <a:rPr lang="en-US" dirty="0" err="1" smtClean="0"/>
              <a:t>cilindriche</a:t>
            </a:r>
            <a:r>
              <a:rPr lang="en-US" dirty="0" smtClean="0"/>
              <a:t> </a:t>
            </a:r>
            <a:r>
              <a:rPr lang="en-US" dirty="0" err="1" smtClean="0"/>
              <a:t>danno</a:t>
            </a:r>
            <a:r>
              <a:rPr lang="en-US" dirty="0" smtClean="0"/>
              <a:t> </a:t>
            </a:r>
            <a:r>
              <a:rPr lang="en-US" dirty="0" err="1" smtClean="0"/>
              <a:t>perturbazioni</a:t>
            </a:r>
            <a:r>
              <a:rPr lang="en-US" dirty="0" smtClean="0"/>
              <a:t> </a:t>
            </a:r>
            <a:r>
              <a:rPr lang="en-US" dirty="0" err="1" smtClean="0"/>
              <a:t>piccole</a:t>
            </a:r>
            <a:r>
              <a:rPr lang="en-US" dirty="0" smtClean="0"/>
              <a:t> non </a:t>
            </a:r>
            <a:r>
              <a:rPr lang="en-US" dirty="0" err="1" smtClean="0"/>
              <a:t>importanti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95378-F2B6-4083-8AF5-597AB6CC3559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noProof="0" smtClean="0"/>
              <a:pPr/>
              <a:t>10/21/2009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 userDrawn="1"/>
        </p:nvSpPr>
        <p:spPr>
          <a:xfrm>
            <a:off x="457200" y="336884"/>
            <a:ext cx="8229600" cy="6858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 userDrawn="1"/>
        </p:nvSpPr>
        <p:spPr>
          <a:xfrm>
            <a:off x="457200" y="6404810"/>
            <a:ext cx="8229600" cy="381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7591926" y="6416842"/>
            <a:ext cx="1066799" cy="356425"/>
          </a:xfrm>
          <a:prstGeom prst="flowChartAlternateProcess">
            <a:avLst/>
          </a:prstGeom>
          <a:noFill/>
          <a:ln>
            <a:noFill/>
          </a:ln>
        </p:spPr>
      </p:pic>
      <p:pic>
        <p:nvPicPr>
          <p:cNvPr id="11" name="Picture 10" descr="logo-18-00_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65223" y="6416842"/>
            <a:ext cx="1289928" cy="3457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istgeo.ist.supsi.ch/site/projects/dambreak" TargetMode="External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62200"/>
            <a:ext cx="7772400" cy="20796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Two-dimensional dam break flooding simulation: </a:t>
            </a:r>
            <a:br>
              <a:rPr lang="en-US" dirty="0" smtClean="0"/>
            </a:br>
            <a:r>
              <a:rPr lang="en-US" dirty="0" smtClean="0"/>
              <a:t>a GIS embedded approach.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560911"/>
              </a:clrFrom>
              <a:clrTo>
                <a:srgbClr val="560911">
                  <a:alpha val="0"/>
                </a:srgbClr>
              </a:clrTo>
            </a:clrChange>
          </a:blip>
          <a:srcRect t="12000" r="22000" b="8000"/>
          <a:stretch>
            <a:fillRect/>
          </a:stretch>
        </p:blipFill>
        <p:spPr bwMode="auto">
          <a:xfrm>
            <a:off x="2343150" y="304800"/>
            <a:ext cx="44577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1371600" y="4953000"/>
            <a:ext cx="6400800" cy="838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Massimiliano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Cannata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and Roberto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Marzocchi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CH" sz="3200" dirty="0" smtClean="0"/>
              <a:t>IST-SUPSI, Institute of Earth Sciences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riangolo rettangolo 27"/>
          <p:cNvSpPr/>
          <p:nvPr/>
        </p:nvSpPr>
        <p:spPr>
          <a:xfrm flipH="1">
            <a:off x="258010" y="4006128"/>
            <a:ext cx="1000132" cy="2071702"/>
          </a:xfrm>
          <a:prstGeom prst="rtTriangl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79864BC-6CE1-454D-9E00-4A9D42BD92AF}" type="slidenum">
              <a:rPr lang="en-US"/>
              <a:pPr/>
              <a:t>10</a:t>
            </a:fld>
            <a:endParaRPr lang="en-US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1972" y="1237344"/>
            <a:ext cx="8077200" cy="3133732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600" dirty="0"/>
              <a:t>Good approximation to fluid </a:t>
            </a:r>
            <a:r>
              <a:rPr lang="en-US" sz="2600" dirty="0" smtClean="0"/>
              <a:t>motion equations when </a:t>
            </a:r>
            <a:r>
              <a:rPr lang="en-US" sz="2600" dirty="0"/>
              <a:t>fluid density is homogenous and depth is small in comparison to characteristic horizontal </a:t>
            </a:r>
            <a:r>
              <a:rPr lang="en-US" sz="2600" dirty="0" smtClean="0"/>
              <a:t>distances:</a:t>
            </a:r>
          </a:p>
          <a:p>
            <a:pPr marL="514350" indent="-514350">
              <a:lnSpc>
                <a:spcPct val="90000"/>
              </a:lnSpc>
              <a:buAutoNum type="arabicParenR"/>
            </a:pPr>
            <a:r>
              <a:rPr lang="en-US" sz="2600" dirty="0" smtClean="0"/>
              <a:t>component of velocities along the vertical direction </a:t>
            </a:r>
            <a:r>
              <a:rPr lang="en-GB" sz="2600" dirty="0" smtClean="0"/>
              <a:t>is negligible if compared to the horizontal ones</a:t>
            </a:r>
            <a:endParaRPr lang="en-US" sz="2600" dirty="0" smtClean="0"/>
          </a:p>
          <a:p>
            <a:pPr marL="514350" indent="-514350">
              <a:lnSpc>
                <a:spcPct val="90000"/>
              </a:lnSpc>
              <a:buAutoNum type="arabicParenR"/>
            </a:pPr>
            <a:r>
              <a:rPr lang="en-US" sz="2600" dirty="0" smtClean="0"/>
              <a:t>the pressure distribution over the flow depth is nearly hydrostatic</a:t>
            </a:r>
            <a:endParaRPr lang="en-US" sz="2600" dirty="0"/>
          </a:p>
        </p:txBody>
      </p:sp>
      <p:sp>
        <p:nvSpPr>
          <p:cNvPr id="6" name="Rettangolo 5"/>
          <p:cNvSpPr/>
          <p:nvPr/>
        </p:nvSpPr>
        <p:spPr>
          <a:xfrm>
            <a:off x="5257800" y="4114800"/>
            <a:ext cx="3381372" cy="192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90000"/>
              </a:lnSpc>
              <a:buNone/>
            </a:pPr>
            <a:r>
              <a:rPr lang="en-US" sz="2200" dirty="0"/>
              <a:t>The 3D </a:t>
            </a:r>
            <a:r>
              <a:rPr lang="en-US" sz="2200" dirty="0" err="1"/>
              <a:t>Navier</a:t>
            </a:r>
            <a:r>
              <a:rPr lang="en-US" sz="2200" dirty="0"/>
              <a:t> – </a:t>
            </a:r>
            <a:r>
              <a:rPr lang="en-US" sz="2200" dirty="0" smtClean="0"/>
              <a:t>Stokes </a:t>
            </a:r>
            <a:r>
              <a:rPr lang="en-US" sz="2200" dirty="0"/>
              <a:t>governing fluid dynamic equations are integrated on the depth  and conduct to a 2D </a:t>
            </a:r>
            <a:r>
              <a:rPr lang="en-US" sz="2200" dirty="0" smtClean="0"/>
              <a:t>formulation </a:t>
            </a:r>
            <a:r>
              <a:rPr lang="en-US" sz="2200" dirty="0"/>
              <a:t>of the problem</a:t>
            </a:r>
          </a:p>
        </p:txBody>
      </p:sp>
      <p:sp>
        <p:nvSpPr>
          <p:cNvPr id="8" name="Line 10"/>
          <p:cNvSpPr>
            <a:spLocks noChangeShapeType="1"/>
          </p:cNvSpPr>
          <p:nvPr/>
        </p:nvSpPr>
        <p:spPr bwMode="auto">
          <a:xfrm>
            <a:off x="255589" y="6088063"/>
            <a:ext cx="46021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0" name="Line 13"/>
          <p:cNvSpPr>
            <a:spLocks noChangeShapeType="1"/>
          </p:cNvSpPr>
          <p:nvPr/>
        </p:nvSpPr>
        <p:spPr bwMode="auto">
          <a:xfrm flipV="1">
            <a:off x="1266798" y="3997325"/>
            <a:ext cx="0" cy="20764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2" name="Line 22"/>
          <p:cNvSpPr>
            <a:spLocks noChangeShapeType="1"/>
          </p:cNvSpPr>
          <p:nvPr/>
        </p:nvSpPr>
        <p:spPr bwMode="auto">
          <a:xfrm flipH="1">
            <a:off x="642910" y="4041775"/>
            <a:ext cx="392113" cy="784225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3" name="Line 24"/>
          <p:cNvSpPr>
            <a:spLocks noChangeShapeType="1"/>
          </p:cNvSpPr>
          <p:nvPr/>
        </p:nvSpPr>
        <p:spPr bwMode="auto">
          <a:xfrm flipH="1">
            <a:off x="625448" y="3995738"/>
            <a:ext cx="769937" cy="145415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4" name="Line 25"/>
          <p:cNvSpPr>
            <a:spLocks noChangeShapeType="1"/>
          </p:cNvSpPr>
          <p:nvPr/>
        </p:nvSpPr>
        <p:spPr bwMode="auto">
          <a:xfrm flipH="1">
            <a:off x="652435" y="4022725"/>
            <a:ext cx="1060450" cy="19050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5" name="Line 26"/>
          <p:cNvSpPr>
            <a:spLocks noChangeShapeType="1"/>
          </p:cNvSpPr>
          <p:nvPr/>
        </p:nvSpPr>
        <p:spPr bwMode="auto">
          <a:xfrm flipH="1">
            <a:off x="877860" y="4077855"/>
            <a:ext cx="1116013" cy="2036762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6" name="Line 27"/>
          <p:cNvSpPr>
            <a:spLocks noChangeShapeType="1"/>
          </p:cNvSpPr>
          <p:nvPr/>
        </p:nvSpPr>
        <p:spPr bwMode="auto">
          <a:xfrm flipH="1">
            <a:off x="1230285" y="4164013"/>
            <a:ext cx="1028700" cy="1933575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7" name="Line 28"/>
          <p:cNvSpPr>
            <a:spLocks noChangeShapeType="1"/>
          </p:cNvSpPr>
          <p:nvPr/>
        </p:nvSpPr>
        <p:spPr bwMode="auto">
          <a:xfrm flipH="1">
            <a:off x="1574773" y="4235450"/>
            <a:ext cx="973137" cy="1831975"/>
          </a:xfrm>
          <a:prstGeom prst="line">
            <a:avLst/>
          </a:prstGeom>
          <a:noFill/>
          <a:ln w="12700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8" name="Line 29"/>
          <p:cNvSpPr>
            <a:spLocks noChangeShapeType="1"/>
          </p:cNvSpPr>
          <p:nvPr/>
        </p:nvSpPr>
        <p:spPr bwMode="auto">
          <a:xfrm flipH="1">
            <a:off x="1879573" y="4333875"/>
            <a:ext cx="942975" cy="176053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9" name="Line 30"/>
          <p:cNvSpPr>
            <a:spLocks noChangeShapeType="1"/>
          </p:cNvSpPr>
          <p:nvPr/>
        </p:nvSpPr>
        <p:spPr bwMode="auto">
          <a:xfrm flipH="1">
            <a:off x="2219298" y="4387850"/>
            <a:ext cx="900112" cy="1717675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0" name="Line 31"/>
          <p:cNvSpPr>
            <a:spLocks noChangeShapeType="1"/>
          </p:cNvSpPr>
          <p:nvPr/>
        </p:nvSpPr>
        <p:spPr bwMode="auto">
          <a:xfrm flipH="1">
            <a:off x="2557435" y="4432300"/>
            <a:ext cx="857250" cy="1630363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1" name="Line 32"/>
          <p:cNvSpPr>
            <a:spLocks noChangeShapeType="1"/>
          </p:cNvSpPr>
          <p:nvPr/>
        </p:nvSpPr>
        <p:spPr bwMode="auto">
          <a:xfrm flipH="1">
            <a:off x="2811435" y="4408488"/>
            <a:ext cx="914400" cy="1665287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2" name="Line 33"/>
          <p:cNvSpPr>
            <a:spLocks noChangeShapeType="1"/>
          </p:cNvSpPr>
          <p:nvPr/>
        </p:nvSpPr>
        <p:spPr bwMode="auto">
          <a:xfrm flipH="1">
            <a:off x="3147985" y="4356100"/>
            <a:ext cx="887413" cy="1681163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3" name="Line 34"/>
          <p:cNvSpPr>
            <a:spLocks noChangeShapeType="1"/>
          </p:cNvSpPr>
          <p:nvPr/>
        </p:nvSpPr>
        <p:spPr bwMode="auto">
          <a:xfrm flipH="1">
            <a:off x="3481360" y="4200525"/>
            <a:ext cx="958850" cy="186213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4" name="Line 35"/>
          <p:cNvSpPr>
            <a:spLocks noChangeShapeType="1"/>
          </p:cNvSpPr>
          <p:nvPr/>
        </p:nvSpPr>
        <p:spPr bwMode="auto">
          <a:xfrm flipH="1">
            <a:off x="3821085" y="4056063"/>
            <a:ext cx="987425" cy="1990725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5" name="Line 36"/>
          <p:cNvSpPr>
            <a:spLocks noChangeShapeType="1"/>
          </p:cNvSpPr>
          <p:nvPr/>
        </p:nvSpPr>
        <p:spPr bwMode="auto">
          <a:xfrm flipH="1">
            <a:off x="4144935" y="4743450"/>
            <a:ext cx="654050" cy="1323975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6" name="Line 37"/>
          <p:cNvSpPr>
            <a:spLocks noChangeShapeType="1"/>
          </p:cNvSpPr>
          <p:nvPr/>
        </p:nvSpPr>
        <p:spPr bwMode="auto">
          <a:xfrm flipH="1">
            <a:off x="4448148" y="5351463"/>
            <a:ext cx="377825" cy="74295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7" name="Text Box 38"/>
          <p:cNvSpPr txBox="1">
            <a:spLocks noChangeArrowheads="1"/>
          </p:cNvSpPr>
          <p:nvPr/>
        </p:nvSpPr>
        <p:spPr bwMode="auto">
          <a:xfrm>
            <a:off x="2819400" y="3962400"/>
            <a:ext cx="133292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Free surface</a:t>
            </a:r>
          </a:p>
        </p:txBody>
      </p:sp>
      <p:cxnSp>
        <p:nvCxnSpPr>
          <p:cNvPr id="30" name="Connettore 2 29"/>
          <p:cNvCxnSpPr/>
          <p:nvPr/>
        </p:nvCxnSpPr>
        <p:spPr>
          <a:xfrm>
            <a:off x="754142" y="4962532"/>
            <a:ext cx="504000" cy="1588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2 31"/>
          <p:cNvCxnSpPr/>
          <p:nvPr/>
        </p:nvCxnSpPr>
        <p:spPr>
          <a:xfrm>
            <a:off x="610142" y="5319722"/>
            <a:ext cx="648000" cy="1588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2 34"/>
          <p:cNvCxnSpPr/>
          <p:nvPr/>
        </p:nvCxnSpPr>
        <p:spPr>
          <a:xfrm>
            <a:off x="430142" y="5676912"/>
            <a:ext cx="828000" cy="1588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2 39"/>
          <p:cNvCxnSpPr/>
          <p:nvPr/>
        </p:nvCxnSpPr>
        <p:spPr>
          <a:xfrm>
            <a:off x="934142" y="4605342"/>
            <a:ext cx="324000" cy="1588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asellaDiTesto 32"/>
          <p:cNvSpPr txBox="1"/>
          <p:nvPr/>
        </p:nvSpPr>
        <p:spPr>
          <a:xfrm>
            <a:off x="1295400" y="45720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h</a:t>
            </a:r>
            <a:endParaRPr lang="it-IT" dirty="0"/>
          </a:p>
        </p:txBody>
      </p:sp>
      <p:cxnSp>
        <p:nvCxnSpPr>
          <p:cNvPr id="39" name="Straight Arrow Connector 5"/>
          <p:cNvCxnSpPr/>
          <p:nvPr/>
        </p:nvCxnSpPr>
        <p:spPr>
          <a:xfrm>
            <a:off x="1752600" y="4953000"/>
            <a:ext cx="2971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1" name="Straight Arrow Connector 17"/>
          <p:cNvCxnSpPr/>
          <p:nvPr/>
        </p:nvCxnSpPr>
        <p:spPr>
          <a:xfrm rot="5400000">
            <a:off x="1600200" y="5105400"/>
            <a:ext cx="304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2" name="TextBox 30"/>
          <p:cNvSpPr txBox="1"/>
          <p:nvPr/>
        </p:nvSpPr>
        <p:spPr>
          <a:xfrm>
            <a:off x="3429000" y="4572000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err="1" smtClean="0"/>
              <a:t>Vh</a:t>
            </a:r>
            <a:endParaRPr lang="en-US" dirty="0"/>
          </a:p>
        </p:txBody>
      </p:sp>
      <p:sp>
        <p:nvSpPr>
          <p:cNvPr id="43" name="TextBox 31"/>
          <p:cNvSpPr txBox="1"/>
          <p:nvPr/>
        </p:nvSpPr>
        <p:spPr>
          <a:xfrm>
            <a:off x="1354349" y="5117068"/>
            <a:ext cx="398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err="1" smtClean="0"/>
              <a:t>Vz</a:t>
            </a:r>
            <a:endParaRPr lang="en-US" dirty="0"/>
          </a:p>
        </p:txBody>
      </p:sp>
      <p:sp>
        <p:nvSpPr>
          <p:cNvPr id="9" name="Freeform 11"/>
          <p:cNvSpPr>
            <a:spLocks/>
          </p:cNvSpPr>
          <p:nvPr/>
        </p:nvSpPr>
        <p:spPr bwMode="auto">
          <a:xfrm>
            <a:off x="642910" y="3962400"/>
            <a:ext cx="4195763" cy="466725"/>
          </a:xfrm>
          <a:custGeom>
            <a:avLst/>
            <a:gdLst/>
            <a:ahLst/>
            <a:cxnLst>
              <a:cxn ang="0">
                <a:pos x="0" y="443"/>
              </a:cxn>
              <a:cxn ang="0">
                <a:pos x="585" y="50"/>
              </a:cxn>
              <a:cxn ang="0">
                <a:pos x="1774" y="745"/>
              </a:cxn>
              <a:cxn ang="0">
                <a:pos x="2643" y="87"/>
              </a:cxn>
            </a:cxnLst>
            <a:rect l="0" t="0" r="r" b="b"/>
            <a:pathLst>
              <a:path w="2643" h="751">
                <a:moveTo>
                  <a:pt x="0" y="443"/>
                </a:moveTo>
                <a:cubicBezTo>
                  <a:pt x="144" y="221"/>
                  <a:pt x="289" y="0"/>
                  <a:pt x="585" y="50"/>
                </a:cubicBezTo>
                <a:cubicBezTo>
                  <a:pt x="881" y="100"/>
                  <a:pt x="1431" y="739"/>
                  <a:pt x="1774" y="745"/>
                </a:cubicBezTo>
                <a:cubicBezTo>
                  <a:pt x="2117" y="751"/>
                  <a:pt x="2380" y="419"/>
                  <a:pt x="2643" y="87"/>
                </a:cubicBezTo>
              </a:path>
            </a:pathLst>
          </a:custGeom>
          <a:noFill/>
          <a:ln w="19050" cap="flat" cmpd="sng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48" name="Titolo 4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 err="1" smtClean="0"/>
              <a:t>Shallow</a:t>
            </a:r>
            <a:r>
              <a:rPr lang="de-CH" dirty="0" smtClean="0"/>
              <a:t> Water </a:t>
            </a:r>
            <a:r>
              <a:rPr lang="de-CH" dirty="0" err="1" smtClean="0"/>
              <a:t>Equations</a:t>
            </a:r>
            <a:r>
              <a:rPr lang="de-CH" dirty="0" smtClean="0"/>
              <a:t>: </a:t>
            </a:r>
            <a:r>
              <a:rPr lang="de-CH" dirty="0" err="1" smtClean="0"/>
              <a:t>assumptions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 err="1" smtClean="0"/>
              <a:t>Shallow</a:t>
            </a:r>
            <a:r>
              <a:rPr lang="de-CH" dirty="0" smtClean="0"/>
              <a:t> Water </a:t>
            </a:r>
            <a:r>
              <a:rPr lang="de-CH" dirty="0" err="1" smtClean="0"/>
              <a:t>Equations</a:t>
            </a:r>
            <a:r>
              <a:rPr lang="de-CH" dirty="0" smtClean="0"/>
              <a:t>: </a:t>
            </a:r>
            <a:r>
              <a:rPr lang="de-CH" dirty="0" err="1" smtClean="0"/>
              <a:t>formulation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3733800" y="1219200"/>
            <a:ext cx="5257800" cy="4906963"/>
          </a:xfrm>
        </p:spPr>
        <p:txBody>
          <a:bodyPr>
            <a:normAutofit fontScale="92500" lnSpcReduction="10000"/>
          </a:bodyPr>
          <a:lstStyle/>
          <a:p>
            <a:endParaRPr lang="en-US" b="1" dirty="0" smtClean="0"/>
          </a:p>
          <a:p>
            <a:r>
              <a:rPr lang="en-US" b="1" dirty="0" smtClean="0"/>
              <a:t>U</a:t>
            </a:r>
            <a:r>
              <a:rPr lang="en-US" dirty="0" smtClean="0"/>
              <a:t> = vector of conserved variables</a:t>
            </a:r>
          </a:p>
          <a:p>
            <a:r>
              <a:rPr lang="en-US" b="1" dirty="0" smtClean="0"/>
              <a:t>F</a:t>
            </a:r>
            <a:r>
              <a:rPr lang="en-US" dirty="0" smtClean="0"/>
              <a:t> = x-direction flux vector</a:t>
            </a:r>
          </a:p>
          <a:p>
            <a:r>
              <a:rPr lang="en-US" dirty="0" smtClean="0"/>
              <a:t>G = y-direction flux vector</a:t>
            </a:r>
          </a:p>
          <a:p>
            <a:r>
              <a:rPr lang="en-US" dirty="0" smtClean="0"/>
              <a:t>S = source vector</a:t>
            </a:r>
          </a:p>
          <a:p>
            <a:endParaRPr lang="de-CH" sz="2400" dirty="0" smtClean="0"/>
          </a:p>
          <a:p>
            <a:r>
              <a:rPr lang="en-US" sz="1500" i="1" dirty="0" smtClean="0"/>
              <a:t>h</a:t>
            </a:r>
            <a:r>
              <a:rPr lang="en-US" sz="1500" dirty="0" smtClean="0"/>
              <a:t> = water depth [m], </a:t>
            </a:r>
          </a:p>
          <a:p>
            <a:r>
              <a:rPr lang="en-US" sz="1500" i="1" dirty="0" smtClean="0"/>
              <a:t>u</a:t>
            </a:r>
            <a:r>
              <a:rPr lang="en-US" sz="1500" dirty="0" smtClean="0"/>
              <a:t> = x-direction  flow velocity [m/s], </a:t>
            </a:r>
          </a:p>
          <a:p>
            <a:r>
              <a:rPr lang="en-US" sz="1500" i="1" dirty="0" smtClean="0"/>
              <a:t>v =</a:t>
            </a:r>
            <a:r>
              <a:rPr lang="en-US" sz="1500" dirty="0" smtClean="0"/>
              <a:t> </a:t>
            </a:r>
            <a:r>
              <a:rPr lang="en-US" sz="1500" i="1" dirty="0" smtClean="0"/>
              <a:t>y-</a:t>
            </a:r>
            <a:r>
              <a:rPr lang="en-US" sz="1500" dirty="0" smtClean="0"/>
              <a:t>directions flow velocity [m/s], </a:t>
            </a:r>
          </a:p>
          <a:p>
            <a:r>
              <a:rPr lang="en-US" sz="1500" i="1" dirty="0" smtClean="0"/>
              <a:t>g</a:t>
            </a:r>
            <a:r>
              <a:rPr lang="en-US" sz="1500" dirty="0" smtClean="0"/>
              <a:t> = gravitational acceleration [m/s</a:t>
            </a:r>
            <a:r>
              <a:rPr lang="en-US" sz="1500" baseline="30000" dirty="0" smtClean="0"/>
              <a:t>2</a:t>
            </a:r>
            <a:r>
              <a:rPr lang="en-US" sz="1500" dirty="0" smtClean="0"/>
              <a:t>], </a:t>
            </a:r>
          </a:p>
          <a:p>
            <a:r>
              <a:rPr lang="en-US" sz="1500" i="1" dirty="0" smtClean="0"/>
              <a:t>Z</a:t>
            </a:r>
            <a:r>
              <a:rPr lang="en-US" sz="1500" dirty="0" smtClean="0"/>
              <a:t>  = water level expressed in </a:t>
            </a:r>
            <a:r>
              <a:rPr lang="en-US" sz="1500" dirty="0" err="1" smtClean="0"/>
              <a:t>orthometric</a:t>
            </a:r>
            <a:r>
              <a:rPr lang="en-US" sz="1500" dirty="0" smtClean="0"/>
              <a:t> height [m </a:t>
            </a:r>
            <a:r>
              <a:rPr lang="en-US" sz="1500" dirty="0" err="1" smtClean="0"/>
              <a:t>a.s.l</a:t>
            </a:r>
            <a:r>
              <a:rPr lang="en-US" sz="1500" dirty="0" smtClean="0"/>
              <a:t>.] </a:t>
            </a:r>
          </a:p>
          <a:p>
            <a:r>
              <a:rPr lang="en-US" sz="1500" i="1" dirty="0" smtClean="0"/>
              <a:t>n</a:t>
            </a:r>
            <a:r>
              <a:rPr lang="en-US" sz="1500" dirty="0" smtClean="0"/>
              <a:t> = Manning’s roughness coefficient [s/m</a:t>
            </a:r>
            <a:r>
              <a:rPr lang="en-US" sz="1500" baseline="30000" dirty="0" smtClean="0"/>
              <a:t>1/3</a:t>
            </a:r>
            <a:r>
              <a:rPr lang="en-US" sz="1500" dirty="0" smtClean="0"/>
              <a:t>]</a:t>
            </a: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2547071"/>
            <a:ext cx="2971800" cy="3225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524000"/>
            <a:ext cx="21336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17"/>
          <p:cNvPicPr/>
          <p:nvPr/>
        </p:nvPicPr>
        <p:blipFill>
          <a:blip r:embed="rId2"/>
          <a:srcRect l="30137" t="38690" r="14462" b="20922"/>
          <a:stretch>
            <a:fillRect/>
          </a:stretch>
        </p:blipFill>
        <p:spPr bwMode="auto">
          <a:xfrm>
            <a:off x="2362200" y="3784840"/>
            <a:ext cx="4176828" cy="243319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Shallow</a:t>
            </a:r>
            <a:r>
              <a:rPr lang="de-CH" dirty="0" smtClean="0"/>
              <a:t> Water </a:t>
            </a:r>
            <a:r>
              <a:rPr lang="de-CH" dirty="0" err="1" smtClean="0"/>
              <a:t>Equations</a:t>
            </a:r>
            <a:r>
              <a:rPr lang="de-CH" dirty="0" smtClean="0"/>
              <a:t>: </a:t>
            </a:r>
            <a:r>
              <a:rPr lang="de-CH" dirty="0" err="1" smtClean="0"/>
              <a:t>solution</a:t>
            </a:r>
            <a:endParaRPr lang="en-US" dirty="0"/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1676400"/>
            <a:ext cx="5189591" cy="103080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sp>
        <p:nvSpPr>
          <p:cNvPr id="8" name="Rectangle 7"/>
          <p:cNvSpPr/>
          <p:nvPr/>
        </p:nvSpPr>
        <p:spPr>
          <a:xfrm>
            <a:off x="457200" y="1219200"/>
            <a:ext cx="8153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applying the Upwind Conservative Scheme by Ying et al. [2004] we get the solution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28600" y="2743200"/>
            <a:ext cx="8763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With the one-sided upwind method we </a:t>
            </a:r>
            <a:r>
              <a:rPr lang="en-GB" dirty="0" smtClean="0"/>
              <a:t>solves </a:t>
            </a:r>
            <a:r>
              <a:rPr lang="en-US" dirty="0" smtClean="0"/>
              <a:t>explicitly</a:t>
            </a:r>
            <a:r>
              <a:rPr lang="en-GB" dirty="0" smtClean="0"/>
              <a:t> </a:t>
            </a:r>
            <a:r>
              <a:rPr lang="en-US" dirty="0" smtClean="0"/>
              <a:t>this equation </a:t>
            </a:r>
            <a:r>
              <a:rPr lang="en-GB" dirty="0" smtClean="0"/>
              <a:t>in two separate steps: 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 smtClean="0"/>
              <a:t>the continuity equation is evaluated deriving the </a:t>
            </a:r>
            <a:r>
              <a:rPr lang="en-GB" u="sng" dirty="0" smtClean="0"/>
              <a:t>water depth at time </a:t>
            </a:r>
            <a:r>
              <a:rPr lang="en-GB" i="1" u="sng" dirty="0" smtClean="0"/>
              <a:t>t+1</a:t>
            </a:r>
            <a:r>
              <a:rPr lang="en-GB" dirty="0" smtClean="0"/>
              <a:t>, 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 smtClean="0"/>
              <a:t>these values are used to solve the momentum equations that provide the </a:t>
            </a:r>
            <a:r>
              <a:rPr lang="en-GB" u="sng" dirty="0" smtClean="0"/>
              <a:t>flow velocities at time </a:t>
            </a:r>
            <a:r>
              <a:rPr lang="en-GB" i="1" u="sng" dirty="0" smtClean="0"/>
              <a:t>t+1</a:t>
            </a:r>
            <a:endParaRPr lang="en-US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r.damflood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n-US" sz="1800" dirty="0" smtClean="0"/>
              <a:t>Input options</a:t>
            </a:r>
          </a:p>
          <a:p>
            <a:pPr lvl="1"/>
            <a:r>
              <a:rPr lang="en-US" sz="1400" dirty="0" smtClean="0"/>
              <a:t>elevation raster map </a:t>
            </a:r>
            <a:br>
              <a:rPr lang="en-US" sz="1400" dirty="0" smtClean="0"/>
            </a:br>
            <a:r>
              <a:rPr lang="en-US" sz="1400" dirty="0" smtClean="0"/>
              <a:t>(accounting for reservoir's bathymetry and dam elevation);</a:t>
            </a:r>
          </a:p>
          <a:p>
            <a:pPr lvl="1"/>
            <a:r>
              <a:rPr lang="en-US" sz="1400" dirty="0" smtClean="0"/>
              <a:t>lake water depth raster map </a:t>
            </a:r>
            <a:br>
              <a:rPr lang="en-US" sz="1400" dirty="0" smtClean="0"/>
            </a:br>
            <a:r>
              <a:rPr lang="en-US" sz="1400" dirty="0" smtClean="0"/>
              <a:t>(easily obtained with </a:t>
            </a:r>
            <a:r>
              <a:rPr lang="en-US" sz="1400" i="1" dirty="0" err="1" smtClean="0"/>
              <a:t>r.lake</a:t>
            </a:r>
            <a:r>
              <a:rPr lang="en-US" sz="1400" dirty="0" smtClean="0"/>
              <a:t> GRASS GIS module); </a:t>
            </a:r>
          </a:p>
          <a:p>
            <a:pPr lvl="1"/>
            <a:r>
              <a:rPr lang="en-US" sz="1400" dirty="0" smtClean="0"/>
              <a:t>dam breach width raster map </a:t>
            </a:r>
            <a:br>
              <a:rPr lang="en-US" sz="1400" dirty="0" smtClean="0"/>
            </a:br>
            <a:r>
              <a:rPr lang="en-US" sz="1400" dirty="0" smtClean="0"/>
              <a:t>(decreased dam height due to failure);</a:t>
            </a:r>
          </a:p>
          <a:p>
            <a:pPr lvl="1"/>
            <a:r>
              <a:rPr lang="en-US" sz="1400" dirty="0" smtClean="0"/>
              <a:t>manning’s roughness coefficient raster map;</a:t>
            </a:r>
          </a:p>
          <a:p>
            <a:pPr lvl="1"/>
            <a:r>
              <a:rPr lang="en-US" sz="1400" dirty="0" smtClean="0"/>
              <a:t>simulation time length.</a:t>
            </a:r>
          </a:p>
          <a:p>
            <a:pPr lvl="1"/>
            <a:r>
              <a:rPr lang="en-US" sz="1400" dirty="0" smtClean="0"/>
              <a:t>simulation </a:t>
            </a:r>
            <a:r>
              <a:rPr lang="en-US" sz="1400" dirty="0" err="1" smtClean="0"/>
              <a:t>timestep</a:t>
            </a:r>
            <a:endParaRPr lang="en-US" sz="1400" dirty="0" smtClean="0"/>
          </a:p>
          <a:p>
            <a:pPr lvl="0"/>
            <a:r>
              <a:rPr lang="en-US" sz="1800" dirty="0" smtClean="0"/>
              <a:t>Output options</a:t>
            </a:r>
          </a:p>
          <a:p>
            <a:pPr lvl="1"/>
            <a:r>
              <a:rPr lang="en-US" sz="1400" dirty="0" smtClean="0"/>
              <a:t>time-lag for outputs generation;</a:t>
            </a:r>
          </a:p>
          <a:p>
            <a:pPr lvl="1"/>
            <a:r>
              <a:rPr lang="en-US" sz="1400" dirty="0" smtClean="0"/>
              <a:t>additional instants for output map generation;</a:t>
            </a:r>
          </a:p>
          <a:p>
            <a:pPr lvl="1"/>
            <a:r>
              <a:rPr lang="en-US" sz="1400" dirty="0" smtClean="0"/>
              <a:t>prefix for water depth output </a:t>
            </a:r>
            <a:r>
              <a:rPr lang="en-US" sz="1400" dirty="0" err="1" smtClean="0"/>
              <a:t>tseries</a:t>
            </a:r>
            <a:r>
              <a:rPr lang="en-US" sz="1400" dirty="0" smtClean="0"/>
              <a:t> raster maps;</a:t>
            </a:r>
          </a:p>
          <a:p>
            <a:pPr lvl="1"/>
            <a:r>
              <a:rPr lang="en-US" sz="1400" dirty="0" smtClean="0"/>
              <a:t>prefix for water velocity output </a:t>
            </a:r>
            <a:r>
              <a:rPr lang="en-US" sz="1400" dirty="0" err="1" smtClean="0"/>
              <a:t>tseries</a:t>
            </a:r>
            <a:r>
              <a:rPr lang="en-US" sz="1400" dirty="0" smtClean="0"/>
              <a:t> raster maps;</a:t>
            </a:r>
          </a:p>
          <a:p>
            <a:pPr lvl="1"/>
            <a:r>
              <a:rPr lang="en-US" sz="1400" dirty="0" smtClean="0"/>
              <a:t>maximum water depth and relative time output raster map;</a:t>
            </a:r>
          </a:p>
          <a:p>
            <a:pPr lvl="1"/>
            <a:r>
              <a:rPr lang="en-US" sz="1400" dirty="0" smtClean="0"/>
              <a:t>maximum water velocity and relative time output raster map;</a:t>
            </a:r>
          </a:p>
          <a:p>
            <a:pPr lvl="1"/>
            <a:r>
              <a:rPr lang="en-US" sz="1400" dirty="0" smtClean="0"/>
              <a:t>maximum intensity output and relative time raster map.</a:t>
            </a:r>
          </a:p>
          <a:p>
            <a:pPr algn="r">
              <a:buNone/>
            </a:pPr>
            <a:endParaRPr lang="de-CH" sz="1200" dirty="0" smtClean="0"/>
          </a:p>
          <a:p>
            <a:pPr algn="r">
              <a:buNone/>
            </a:pPr>
            <a:r>
              <a:rPr lang="de-CH" sz="1200" dirty="0" err="1" smtClean="0"/>
              <a:t>Intensity</a:t>
            </a:r>
            <a:r>
              <a:rPr lang="de-CH" sz="1200" dirty="0" smtClean="0"/>
              <a:t> = </a:t>
            </a:r>
            <a:r>
              <a:rPr lang="de-CH" sz="1200" dirty="0" err="1" smtClean="0"/>
              <a:t>max</a:t>
            </a:r>
            <a:r>
              <a:rPr lang="de-CH" sz="1200" dirty="0" smtClean="0"/>
              <a:t>(</a:t>
            </a:r>
            <a:r>
              <a:rPr lang="de-CH" sz="1200" dirty="0" err="1" smtClean="0"/>
              <a:t>h,v·h</a:t>
            </a:r>
            <a:r>
              <a:rPr lang="de-CH" sz="1200" dirty="0" smtClean="0"/>
              <a:t>) [&gt;2,2-0.5,&lt;0.5]</a:t>
            </a:r>
          </a:p>
        </p:txBody>
      </p:sp>
      <p:pic>
        <p:nvPicPr>
          <p:cNvPr id="4" name="Immagine 7" descr="r_damflood_GUI2.tif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3704" y="3124200"/>
            <a:ext cx="3197896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dam_failur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1257728"/>
            <a:ext cx="2285429" cy="17140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3400" y="6047601"/>
            <a:ext cx="55541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(time series raster maps are coded as prefix + _ + elapsed seconds: e.g. mydepth_125)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 smtClean="0"/>
              <a:t>Model </a:t>
            </a:r>
            <a:r>
              <a:rPr lang="en-US" dirty="0" smtClean="0"/>
              <a:t>verification</a:t>
            </a:r>
            <a:r>
              <a:rPr lang="de-CH" dirty="0" smtClean="0"/>
              <a:t> (</a:t>
            </a:r>
            <a:r>
              <a:rPr lang="en-US" dirty="0" smtClean="0"/>
              <a:t>synthetic </a:t>
            </a:r>
            <a:r>
              <a:rPr lang="de-CH" dirty="0" err="1" smtClean="0"/>
              <a:t>case</a:t>
            </a:r>
            <a:r>
              <a:rPr lang="de-CH" dirty="0" smtClean="0"/>
              <a:t> 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6096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2D Partial instantaneous dam-break: </a:t>
            </a:r>
            <a:r>
              <a:rPr lang="en-US" dirty="0" smtClean="0">
                <a:solidFill>
                  <a:srgbClr val="C00000"/>
                </a:solidFill>
              </a:rPr>
              <a:t>to evaluate the capability in modeling different severe hydrodynamic difficulties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Immagine 6" descr="Immagine_partial.tif"/>
          <p:cNvPicPr/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38200" y="1752600"/>
            <a:ext cx="4440656" cy="451837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5410200" y="1905000"/>
            <a:ext cx="340003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upstream water depth </a:t>
            </a:r>
            <a:r>
              <a:rPr lang="en-US" dirty="0" err="1" smtClean="0"/>
              <a:t>h</a:t>
            </a:r>
            <a:r>
              <a:rPr lang="en-US" baseline="-25000" dirty="0" err="1" smtClean="0"/>
              <a:t>u</a:t>
            </a:r>
            <a:r>
              <a:rPr lang="en-US" dirty="0" smtClean="0"/>
              <a:t> =10 m</a:t>
            </a:r>
          </a:p>
          <a:p>
            <a:r>
              <a:rPr lang="de-CH" dirty="0" err="1" smtClean="0"/>
              <a:t>downstream</a:t>
            </a:r>
            <a:r>
              <a:rPr lang="de-CH" dirty="0" smtClean="0"/>
              <a:t> </a:t>
            </a:r>
            <a:r>
              <a:rPr lang="de-CH" dirty="0" err="1" smtClean="0"/>
              <a:t>water</a:t>
            </a:r>
            <a:r>
              <a:rPr lang="de-CH" dirty="0" smtClean="0"/>
              <a:t> </a:t>
            </a:r>
            <a:r>
              <a:rPr lang="de-CH" dirty="0" err="1" smtClean="0"/>
              <a:t>depth</a:t>
            </a:r>
            <a:r>
              <a:rPr lang="de-CH" dirty="0" smtClean="0"/>
              <a:t> </a:t>
            </a:r>
            <a:r>
              <a:rPr lang="en-US" dirty="0" err="1" smtClean="0"/>
              <a:t>h</a:t>
            </a:r>
            <a:r>
              <a:rPr lang="en-US" baseline="-25000" dirty="0" err="1" smtClean="0"/>
              <a:t>d</a:t>
            </a:r>
            <a:r>
              <a:rPr lang="en-US" dirty="0" smtClean="0"/>
              <a:t> = </a:t>
            </a:r>
            <a:r>
              <a:rPr lang="en-US" dirty="0" smtClean="0">
                <a:solidFill>
                  <a:srgbClr val="C00000"/>
                </a:solidFill>
              </a:rPr>
              <a:t>0 m</a:t>
            </a:r>
          </a:p>
          <a:p>
            <a:r>
              <a:rPr lang="en-US" dirty="0" err="1" smtClean="0"/>
              <a:t>timestep</a:t>
            </a:r>
            <a:r>
              <a:rPr lang="en-US" dirty="0" smtClean="0"/>
              <a:t> = 0.01 s</a:t>
            </a:r>
            <a:endParaRPr lang="en-US" dirty="0" smtClean="0">
              <a:solidFill>
                <a:srgbClr val="C00000"/>
              </a:solidFill>
            </a:endParaRPr>
          </a:p>
          <a:p>
            <a:r>
              <a:rPr lang="de-CH" dirty="0" smtClean="0"/>
              <a:t>t = 6 s</a:t>
            </a:r>
          </a:p>
        </p:txBody>
      </p:sp>
      <p:sp>
        <p:nvSpPr>
          <p:cNvPr id="6" name="Rectangle 5"/>
          <p:cNvSpPr/>
          <p:nvPr/>
        </p:nvSpPr>
        <p:spPr>
          <a:xfrm>
            <a:off x="5410200" y="3352800"/>
            <a:ext cx="3581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upstream water depth </a:t>
            </a:r>
            <a:r>
              <a:rPr lang="en-US" dirty="0" err="1" smtClean="0"/>
              <a:t>h</a:t>
            </a:r>
            <a:r>
              <a:rPr lang="en-US" baseline="-25000" dirty="0" err="1" smtClean="0"/>
              <a:t>u</a:t>
            </a:r>
            <a:r>
              <a:rPr lang="en-US" dirty="0" smtClean="0"/>
              <a:t> =10 m</a:t>
            </a:r>
          </a:p>
          <a:p>
            <a:r>
              <a:rPr lang="de-CH" dirty="0" err="1" smtClean="0"/>
              <a:t>downstream</a:t>
            </a:r>
            <a:r>
              <a:rPr lang="de-CH" dirty="0" smtClean="0"/>
              <a:t> </a:t>
            </a:r>
            <a:r>
              <a:rPr lang="de-CH" dirty="0" err="1" smtClean="0"/>
              <a:t>water</a:t>
            </a:r>
            <a:r>
              <a:rPr lang="de-CH" dirty="0" smtClean="0"/>
              <a:t> </a:t>
            </a:r>
            <a:r>
              <a:rPr lang="de-CH" dirty="0" err="1" smtClean="0"/>
              <a:t>depth</a:t>
            </a:r>
            <a:r>
              <a:rPr lang="de-CH" dirty="0" smtClean="0"/>
              <a:t> </a:t>
            </a:r>
            <a:r>
              <a:rPr lang="en-US" dirty="0" err="1" smtClean="0"/>
              <a:t>h</a:t>
            </a:r>
            <a:r>
              <a:rPr lang="en-US" baseline="-25000" dirty="0" err="1" smtClean="0"/>
              <a:t>d</a:t>
            </a:r>
            <a:r>
              <a:rPr lang="en-US" dirty="0" smtClean="0"/>
              <a:t> = </a:t>
            </a:r>
            <a:r>
              <a:rPr lang="en-US" dirty="0" smtClean="0">
                <a:solidFill>
                  <a:srgbClr val="C00000"/>
                </a:solidFill>
              </a:rPr>
              <a:t>0.1 m</a:t>
            </a:r>
          </a:p>
          <a:p>
            <a:r>
              <a:rPr lang="en-US" dirty="0" err="1" smtClean="0"/>
              <a:t>timestep</a:t>
            </a:r>
            <a:r>
              <a:rPr lang="en-US" dirty="0" smtClean="0"/>
              <a:t> = 0.01 s</a:t>
            </a:r>
            <a:endParaRPr lang="en-US" dirty="0" smtClean="0">
              <a:solidFill>
                <a:srgbClr val="C00000"/>
              </a:solidFill>
            </a:endParaRPr>
          </a:p>
          <a:p>
            <a:r>
              <a:rPr lang="de-CH" dirty="0" smtClean="0"/>
              <a:t>t = 6 s</a:t>
            </a:r>
          </a:p>
        </p:txBody>
      </p:sp>
      <p:sp>
        <p:nvSpPr>
          <p:cNvPr id="7" name="Rectangle 6"/>
          <p:cNvSpPr/>
          <p:nvPr/>
        </p:nvSpPr>
        <p:spPr>
          <a:xfrm>
            <a:off x="5410200" y="4953000"/>
            <a:ext cx="3581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upstream water depth </a:t>
            </a:r>
            <a:r>
              <a:rPr lang="en-US" dirty="0" err="1" smtClean="0"/>
              <a:t>h</a:t>
            </a:r>
            <a:r>
              <a:rPr lang="en-US" baseline="-25000" dirty="0" err="1" smtClean="0"/>
              <a:t>u</a:t>
            </a:r>
            <a:r>
              <a:rPr lang="en-US" dirty="0" smtClean="0"/>
              <a:t> =10 m</a:t>
            </a:r>
          </a:p>
          <a:p>
            <a:r>
              <a:rPr lang="de-CH" dirty="0" err="1" smtClean="0"/>
              <a:t>downstream</a:t>
            </a:r>
            <a:r>
              <a:rPr lang="de-CH" dirty="0" smtClean="0"/>
              <a:t> </a:t>
            </a:r>
            <a:r>
              <a:rPr lang="de-CH" dirty="0" err="1" smtClean="0"/>
              <a:t>water</a:t>
            </a:r>
            <a:r>
              <a:rPr lang="de-CH" dirty="0" smtClean="0"/>
              <a:t> </a:t>
            </a:r>
            <a:r>
              <a:rPr lang="de-CH" dirty="0" err="1" smtClean="0"/>
              <a:t>depth</a:t>
            </a:r>
            <a:r>
              <a:rPr lang="de-CH" dirty="0" smtClean="0"/>
              <a:t> </a:t>
            </a:r>
            <a:r>
              <a:rPr lang="en-US" dirty="0" err="1" smtClean="0"/>
              <a:t>h</a:t>
            </a:r>
            <a:r>
              <a:rPr lang="en-US" baseline="-25000" dirty="0" err="1" smtClean="0"/>
              <a:t>d</a:t>
            </a:r>
            <a:r>
              <a:rPr lang="en-US" dirty="0" smtClean="0"/>
              <a:t> = </a:t>
            </a:r>
            <a:r>
              <a:rPr lang="en-US" dirty="0" smtClean="0">
                <a:solidFill>
                  <a:srgbClr val="C00000"/>
                </a:solidFill>
              </a:rPr>
              <a:t>5 m</a:t>
            </a:r>
          </a:p>
          <a:p>
            <a:r>
              <a:rPr lang="en-US" dirty="0" err="1" smtClean="0"/>
              <a:t>timestep</a:t>
            </a:r>
            <a:r>
              <a:rPr lang="en-US" dirty="0" smtClean="0"/>
              <a:t> = 0.01 s</a:t>
            </a:r>
            <a:endParaRPr lang="en-US" dirty="0" smtClean="0">
              <a:solidFill>
                <a:srgbClr val="C00000"/>
              </a:solidFill>
            </a:endParaRPr>
          </a:p>
          <a:p>
            <a:r>
              <a:rPr lang="de-CH" dirty="0" smtClean="0"/>
              <a:t>t = 6 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 smtClean="0"/>
              <a:t>Model </a:t>
            </a:r>
            <a:r>
              <a:rPr lang="en-US" dirty="0" smtClean="0"/>
              <a:t>verification</a:t>
            </a:r>
            <a:r>
              <a:rPr lang="de-CH" dirty="0" smtClean="0"/>
              <a:t> (</a:t>
            </a:r>
            <a:r>
              <a:rPr lang="en-US" dirty="0" smtClean="0"/>
              <a:t>synthetic </a:t>
            </a:r>
            <a:r>
              <a:rPr lang="de-CH" dirty="0" err="1" smtClean="0"/>
              <a:t>case</a:t>
            </a:r>
            <a:r>
              <a:rPr lang="de-CH" dirty="0" smtClean="0"/>
              <a:t> 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2D breaking of a circular dam in a rectangular domain: </a:t>
            </a:r>
            <a:r>
              <a:rPr lang="en-US" sz="2000" dirty="0" smtClean="0">
                <a:solidFill>
                  <a:srgbClr val="C00000"/>
                </a:solidFill>
              </a:rPr>
              <a:t>to evaluate the capability in modeling symmetric dam-break flow</a:t>
            </a: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4" name="Immagine 18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8200" y="1981200"/>
            <a:ext cx="4176395" cy="402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410200" y="2000071"/>
            <a:ext cx="340003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upstream water depth </a:t>
            </a:r>
            <a:r>
              <a:rPr lang="en-US" dirty="0" err="1" smtClean="0"/>
              <a:t>h</a:t>
            </a:r>
            <a:r>
              <a:rPr lang="en-US" baseline="-25000" dirty="0" err="1" smtClean="0"/>
              <a:t>u</a:t>
            </a:r>
            <a:r>
              <a:rPr lang="en-US" dirty="0" smtClean="0"/>
              <a:t> =10 m</a:t>
            </a:r>
          </a:p>
          <a:p>
            <a:r>
              <a:rPr lang="de-CH" dirty="0" err="1" smtClean="0"/>
              <a:t>downstream</a:t>
            </a:r>
            <a:r>
              <a:rPr lang="de-CH" dirty="0" smtClean="0"/>
              <a:t> </a:t>
            </a:r>
            <a:r>
              <a:rPr lang="de-CH" dirty="0" err="1" smtClean="0"/>
              <a:t>water</a:t>
            </a:r>
            <a:r>
              <a:rPr lang="de-CH" dirty="0" smtClean="0"/>
              <a:t> </a:t>
            </a:r>
            <a:r>
              <a:rPr lang="de-CH" dirty="0" err="1" smtClean="0"/>
              <a:t>depth</a:t>
            </a:r>
            <a:r>
              <a:rPr lang="de-CH" dirty="0" smtClean="0"/>
              <a:t> </a:t>
            </a:r>
            <a:r>
              <a:rPr lang="en-US" dirty="0" err="1" smtClean="0"/>
              <a:t>h</a:t>
            </a:r>
            <a:r>
              <a:rPr lang="en-US" baseline="-25000" dirty="0" err="1" smtClean="0"/>
              <a:t>d</a:t>
            </a:r>
            <a:r>
              <a:rPr lang="en-US" dirty="0" smtClean="0"/>
              <a:t> = </a:t>
            </a:r>
            <a:r>
              <a:rPr lang="en-US" dirty="0" smtClean="0">
                <a:solidFill>
                  <a:srgbClr val="C00000"/>
                </a:solidFill>
              </a:rPr>
              <a:t>0 m</a:t>
            </a:r>
          </a:p>
          <a:p>
            <a:r>
              <a:rPr lang="en-US" dirty="0" err="1" smtClean="0"/>
              <a:t>timestep</a:t>
            </a:r>
            <a:r>
              <a:rPr lang="en-US" dirty="0" smtClean="0"/>
              <a:t> = 0.005 s</a:t>
            </a:r>
            <a:endParaRPr lang="en-US" dirty="0" smtClean="0">
              <a:solidFill>
                <a:srgbClr val="C00000"/>
              </a:solidFill>
            </a:endParaRPr>
          </a:p>
          <a:p>
            <a:r>
              <a:rPr lang="de-CH" dirty="0" smtClean="0"/>
              <a:t>t = 0.69 s</a:t>
            </a:r>
          </a:p>
        </p:txBody>
      </p:sp>
      <p:sp>
        <p:nvSpPr>
          <p:cNvPr id="6" name="Rectangle 5"/>
          <p:cNvSpPr/>
          <p:nvPr/>
        </p:nvSpPr>
        <p:spPr>
          <a:xfrm>
            <a:off x="5410200" y="3429000"/>
            <a:ext cx="3581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upstream water depth </a:t>
            </a:r>
            <a:r>
              <a:rPr lang="en-US" dirty="0" err="1" smtClean="0"/>
              <a:t>h</a:t>
            </a:r>
            <a:r>
              <a:rPr lang="en-US" baseline="-25000" dirty="0" err="1" smtClean="0"/>
              <a:t>u</a:t>
            </a:r>
            <a:r>
              <a:rPr lang="en-US" dirty="0" smtClean="0"/>
              <a:t> =10 m</a:t>
            </a:r>
          </a:p>
          <a:p>
            <a:r>
              <a:rPr lang="de-CH" dirty="0" err="1" smtClean="0"/>
              <a:t>downstream</a:t>
            </a:r>
            <a:r>
              <a:rPr lang="de-CH" dirty="0" smtClean="0"/>
              <a:t> </a:t>
            </a:r>
            <a:r>
              <a:rPr lang="de-CH" dirty="0" err="1" smtClean="0"/>
              <a:t>water</a:t>
            </a:r>
            <a:r>
              <a:rPr lang="de-CH" dirty="0" smtClean="0"/>
              <a:t> </a:t>
            </a:r>
            <a:r>
              <a:rPr lang="de-CH" dirty="0" err="1" smtClean="0"/>
              <a:t>depth</a:t>
            </a:r>
            <a:r>
              <a:rPr lang="de-CH" dirty="0" smtClean="0"/>
              <a:t> </a:t>
            </a:r>
            <a:r>
              <a:rPr lang="en-US" dirty="0" err="1" smtClean="0"/>
              <a:t>h</a:t>
            </a:r>
            <a:r>
              <a:rPr lang="en-US" baseline="-25000" dirty="0" err="1" smtClean="0"/>
              <a:t>d</a:t>
            </a:r>
            <a:r>
              <a:rPr lang="en-US" dirty="0" smtClean="0"/>
              <a:t> = </a:t>
            </a:r>
            <a:r>
              <a:rPr lang="en-US" dirty="0" smtClean="0">
                <a:solidFill>
                  <a:srgbClr val="C00000"/>
                </a:solidFill>
              </a:rPr>
              <a:t>1 m</a:t>
            </a:r>
          </a:p>
          <a:p>
            <a:r>
              <a:rPr lang="en-US" dirty="0" err="1" smtClean="0"/>
              <a:t>timestep</a:t>
            </a:r>
            <a:r>
              <a:rPr lang="en-US" dirty="0" smtClean="0"/>
              <a:t> = 0.005 s</a:t>
            </a:r>
            <a:endParaRPr lang="en-US" dirty="0" smtClean="0">
              <a:solidFill>
                <a:srgbClr val="C00000"/>
              </a:solidFill>
            </a:endParaRPr>
          </a:p>
          <a:p>
            <a:r>
              <a:rPr lang="de-CH" dirty="0" smtClean="0"/>
              <a:t>t = 0.69 s</a:t>
            </a:r>
          </a:p>
        </p:txBody>
      </p:sp>
      <p:sp>
        <p:nvSpPr>
          <p:cNvPr id="7" name="Rectangle 6"/>
          <p:cNvSpPr/>
          <p:nvPr/>
        </p:nvSpPr>
        <p:spPr>
          <a:xfrm>
            <a:off x="5410200" y="4800600"/>
            <a:ext cx="3581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upstream water depth </a:t>
            </a:r>
            <a:r>
              <a:rPr lang="en-US" dirty="0" err="1" smtClean="0"/>
              <a:t>h</a:t>
            </a:r>
            <a:r>
              <a:rPr lang="en-US" baseline="-25000" dirty="0" err="1" smtClean="0"/>
              <a:t>u</a:t>
            </a:r>
            <a:r>
              <a:rPr lang="en-US" dirty="0" smtClean="0"/>
              <a:t> =10 m</a:t>
            </a:r>
          </a:p>
          <a:p>
            <a:r>
              <a:rPr lang="de-CH" dirty="0" err="1" smtClean="0"/>
              <a:t>downstream</a:t>
            </a:r>
            <a:r>
              <a:rPr lang="de-CH" dirty="0" smtClean="0"/>
              <a:t> </a:t>
            </a:r>
            <a:r>
              <a:rPr lang="de-CH" dirty="0" err="1" smtClean="0"/>
              <a:t>water</a:t>
            </a:r>
            <a:r>
              <a:rPr lang="de-CH" dirty="0" smtClean="0"/>
              <a:t> </a:t>
            </a:r>
            <a:r>
              <a:rPr lang="de-CH" dirty="0" err="1" smtClean="0"/>
              <a:t>depth</a:t>
            </a:r>
            <a:r>
              <a:rPr lang="de-CH" dirty="0" smtClean="0"/>
              <a:t> </a:t>
            </a:r>
            <a:r>
              <a:rPr lang="en-US" dirty="0" err="1" smtClean="0"/>
              <a:t>h</a:t>
            </a:r>
            <a:r>
              <a:rPr lang="en-US" baseline="-25000" dirty="0" err="1" smtClean="0"/>
              <a:t>d</a:t>
            </a:r>
            <a:r>
              <a:rPr lang="en-US" dirty="0" smtClean="0"/>
              <a:t> = </a:t>
            </a:r>
            <a:r>
              <a:rPr lang="en-US" dirty="0" smtClean="0">
                <a:solidFill>
                  <a:srgbClr val="C00000"/>
                </a:solidFill>
              </a:rPr>
              <a:t>5 m</a:t>
            </a:r>
          </a:p>
          <a:p>
            <a:r>
              <a:rPr lang="en-US" dirty="0" err="1" smtClean="0"/>
              <a:t>timestep</a:t>
            </a:r>
            <a:r>
              <a:rPr lang="en-US" dirty="0" smtClean="0"/>
              <a:t> = 0.005 s</a:t>
            </a:r>
            <a:endParaRPr lang="en-US" dirty="0" smtClean="0">
              <a:solidFill>
                <a:srgbClr val="C00000"/>
              </a:solidFill>
            </a:endParaRPr>
          </a:p>
          <a:p>
            <a:r>
              <a:rPr lang="de-CH" dirty="0" smtClean="0"/>
              <a:t>t = 0.69 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 smtClean="0"/>
              <a:t>Model </a:t>
            </a:r>
            <a:r>
              <a:rPr lang="en-US" dirty="0" smtClean="0"/>
              <a:t>verification</a:t>
            </a:r>
            <a:r>
              <a:rPr lang="de-CH" dirty="0" smtClean="0"/>
              <a:t> (</a:t>
            </a:r>
            <a:r>
              <a:rPr lang="en-US" dirty="0" smtClean="0"/>
              <a:t>synthetic </a:t>
            </a:r>
            <a:r>
              <a:rPr lang="de-CH" dirty="0" err="1" smtClean="0"/>
              <a:t>case</a:t>
            </a:r>
            <a:r>
              <a:rPr lang="de-CH" dirty="0" smtClean="0"/>
              <a:t> 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dirty="0" smtClean="0"/>
              <a:t>Model behavior at two different grid resolution</a:t>
            </a:r>
            <a:endParaRPr lang="en-US" dirty="0"/>
          </a:p>
        </p:txBody>
      </p:sp>
      <p:pic>
        <p:nvPicPr>
          <p:cNvPr id="4" name="Immagine 2" descr="profilo1_scalato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905000"/>
            <a:ext cx="5878221" cy="4260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 smtClean="0"/>
              <a:t>Model </a:t>
            </a:r>
            <a:r>
              <a:rPr lang="en-US" dirty="0" smtClean="0"/>
              <a:t>verification</a:t>
            </a:r>
            <a:r>
              <a:rPr lang="de-CH" dirty="0" smtClean="0"/>
              <a:t> (</a:t>
            </a:r>
            <a:r>
              <a:rPr lang="en-US" dirty="0" smtClean="0"/>
              <a:t>synthetic </a:t>
            </a:r>
            <a:r>
              <a:rPr lang="de-CH" dirty="0" smtClean="0"/>
              <a:t>case 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Small perturbations in axis direction</a:t>
            </a:r>
            <a:endParaRPr lang="en-US" dirty="0"/>
          </a:p>
        </p:txBody>
      </p:sp>
      <p:pic>
        <p:nvPicPr>
          <p:cNvPr id="4" name="Immagine 1" descr="profili_scalato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4408" y="1895306"/>
            <a:ext cx="5795184" cy="4200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Model </a:t>
            </a:r>
            <a:r>
              <a:rPr lang="de-CH" dirty="0" err="1" smtClean="0"/>
              <a:t>validation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Application to an existing Swiss dam: </a:t>
            </a:r>
            <a:r>
              <a:rPr lang="en-US" dirty="0" err="1" smtClean="0"/>
              <a:t>Verzasca</a:t>
            </a:r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752600"/>
            <a:ext cx="5029199" cy="3301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1828800"/>
            <a:ext cx="3098494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Straight Arrow Connector 6"/>
          <p:cNvCxnSpPr/>
          <p:nvPr/>
        </p:nvCxnSpPr>
        <p:spPr>
          <a:xfrm>
            <a:off x="2286000" y="2971800"/>
            <a:ext cx="457200" cy="381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609600" y="5029200"/>
            <a:ext cx="50292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The dam, that is one of the highest dam in the world (220 m), forms the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Vogorno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Lake, a wide artificial reservoir with a maximum water level of 469 m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a.s.l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., a volume of </a:t>
            </a: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105 Mio m</a:t>
            </a:r>
            <a:r>
              <a:rPr kumimoji="0" lang="en-GB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ZWAdobeF" pitchFamily="2" charset="0"/>
                <a:ea typeface="Times New Roman" pitchFamily="18" charset="0"/>
                <a:cs typeface="ZWAdobeF" pitchFamily="2" charset="0"/>
              </a:rPr>
              <a:t>P</a:t>
            </a:r>
            <a:r>
              <a:rPr kumimoji="0" lang="en-GB" sz="16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kumimoji="0" lang="en-GB" sz="6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ZWAdobeF" pitchFamily="2" charset="0"/>
                <a:ea typeface="Times New Roman" pitchFamily="18" charset="0"/>
                <a:cs typeface="ZWAdobeF" pitchFamily="2" charset="0"/>
              </a:rPr>
              <a:t>P</a:t>
            </a: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a surface of 1,68 Mio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kumimoji="0" lang="en-US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ZWAdobeF" pitchFamily="2" charset="0"/>
                <a:ea typeface="Times New Roman" pitchFamily="18" charset="0"/>
                <a:cs typeface="ZWAdobeF" pitchFamily="2" charset="0"/>
              </a:rPr>
              <a:t>P</a:t>
            </a:r>
            <a:r>
              <a:rPr kumimoji="0" lang="en-US" sz="16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en-US" sz="6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ZWAdobeF" pitchFamily="2" charset="0"/>
                <a:ea typeface="Times New Roman" pitchFamily="18" charset="0"/>
                <a:cs typeface="ZWAdobeF" pitchFamily="2" charset="0"/>
              </a:rPr>
              <a:t>P</a:t>
            </a: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and a length of 5.5 km [http://www.swissdams.ch</a:t>
            </a:r>
            <a:r>
              <a:rPr kumimoji="0" lang="en-GB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ZWAdobeF" pitchFamily="2" charset="0"/>
                <a:ea typeface="Times New Roman" pitchFamily="18" charset="0"/>
                <a:cs typeface="ZWAdobeF" pitchFamily="2" charset="0"/>
              </a:rPr>
              <a:t>UTH</a:t>
            </a: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].</a:t>
            </a:r>
            <a:endParaRPr kumimoji="0" lang="en-GB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7" name="Picture 5" descr="X:\Roberto\articolo_damflood\immagini_articolo\foto_verzasca\sotto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0" y="4191000"/>
            <a:ext cx="3072062" cy="19456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Model </a:t>
            </a:r>
            <a:r>
              <a:rPr lang="de-CH" dirty="0" err="1" smtClean="0"/>
              <a:t>validation</a:t>
            </a:r>
            <a:r>
              <a:rPr lang="de-CH" dirty="0" smtClean="0"/>
              <a:t>: </a:t>
            </a:r>
            <a:r>
              <a:rPr lang="de-CH" dirty="0" err="1" smtClean="0"/>
              <a:t>simulation</a:t>
            </a:r>
            <a:r>
              <a:rPr lang="de-CH" dirty="0" smtClean="0"/>
              <a:t> </a:t>
            </a:r>
            <a:r>
              <a:rPr lang="de-CH" dirty="0" err="1" smtClean="0"/>
              <a:t>run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computational domain:</a:t>
            </a:r>
          </a:p>
          <a:p>
            <a:pPr lvl="1"/>
            <a:r>
              <a:rPr lang="en-US" dirty="0" smtClean="0"/>
              <a:t>E-W size: </a:t>
            </a:r>
            <a:r>
              <a:rPr lang="en-US" dirty="0" smtClean="0">
                <a:solidFill>
                  <a:srgbClr val="FFFF00"/>
                </a:solidFill>
              </a:rPr>
              <a:t>20,025 m </a:t>
            </a:r>
          </a:p>
          <a:p>
            <a:pPr lvl="1"/>
            <a:r>
              <a:rPr lang="en-US" dirty="0" smtClean="0"/>
              <a:t>N-S size: </a:t>
            </a:r>
            <a:r>
              <a:rPr lang="en-US" dirty="0" smtClean="0">
                <a:solidFill>
                  <a:srgbClr val="FFFF00"/>
                </a:solidFill>
              </a:rPr>
              <a:t>20,000 m</a:t>
            </a:r>
          </a:p>
          <a:p>
            <a:pPr lvl="1"/>
            <a:r>
              <a:rPr lang="en-US" dirty="0" smtClean="0"/>
              <a:t>Resolution: </a:t>
            </a:r>
            <a:r>
              <a:rPr lang="en-US" dirty="0" smtClean="0">
                <a:solidFill>
                  <a:srgbClr val="FFFF00"/>
                </a:solidFill>
              </a:rPr>
              <a:t>25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FF00"/>
                </a:solidFill>
              </a:rPr>
              <a:t>m</a:t>
            </a:r>
          </a:p>
          <a:p>
            <a:pPr lvl="1"/>
            <a:r>
              <a:rPr lang="en-US" dirty="0" smtClean="0"/>
              <a:t>Total cells number: </a:t>
            </a:r>
            <a:r>
              <a:rPr lang="en-US" dirty="0" smtClean="0">
                <a:solidFill>
                  <a:srgbClr val="FFFF00"/>
                </a:solidFill>
              </a:rPr>
              <a:t>640,000</a:t>
            </a:r>
          </a:p>
          <a:p>
            <a:r>
              <a:rPr lang="en-US" dirty="0" smtClean="0"/>
              <a:t>simulation </a:t>
            </a:r>
            <a:r>
              <a:rPr lang="en-US" dirty="0" err="1" smtClean="0"/>
              <a:t>timestep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FFFF00"/>
                </a:solidFill>
              </a:rPr>
              <a:t>0.01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FF00"/>
                </a:solidFill>
              </a:rPr>
              <a:t>s</a:t>
            </a:r>
          </a:p>
          <a:p>
            <a:r>
              <a:rPr lang="en-US" dirty="0" smtClean="0"/>
              <a:t>simulation</a:t>
            </a:r>
            <a:r>
              <a:rPr lang="de-CH" dirty="0" smtClean="0"/>
              <a:t> </a:t>
            </a:r>
            <a:r>
              <a:rPr lang="en-US" dirty="0" smtClean="0"/>
              <a:t>length</a:t>
            </a:r>
            <a:r>
              <a:rPr lang="de-CH" dirty="0" smtClean="0"/>
              <a:t>: </a:t>
            </a:r>
            <a:r>
              <a:rPr lang="de-CH" dirty="0" smtClean="0">
                <a:solidFill>
                  <a:srgbClr val="FFFF00"/>
                </a:solidFill>
              </a:rPr>
              <a:t>3600 s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/>
              <a:t>computational running time: </a:t>
            </a:r>
            <a:r>
              <a:rPr lang="en-US" dirty="0" smtClean="0">
                <a:solidFill>
                  <a:srgbClr val="FFFF00"/>
                </a:solidFill>
              </a:rPr>
              <a:t>16 h 39’ 53’’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(on a </a:t>
            </a:r>
            <a:r>
              <a:rPr lang="en-GB" sz="2400" dirty="0" smtClean="0"/>
              <a:t>1.7 </a:t>
            </a:r>
            <a:r>
              <a:rPr lang="en-GB" sz="2400" dirty="0" err="1" smtClean="0"/>
              <a:t>GiB</a:t>
            </a:r>
            <a:r>
              <a:rPr lang="en-GB" sz="2400" dirty="0" smtClean="0"/>
              <a:t> memory, 2 Intel® Core™ 2 Duo CPU E 4500 computer</a:t>
            </a:r>
            <a:r>
              <a:rPr lang="en-US" sz="2400" dirty="0" smtClean="0"/>
              <a:t>)</a:t>
            </a:r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Risk</a:t>
            </a:r>
            <a:r>
              <a:rPr lang="de-CH" dirty="0" smtClean="0"/>
              <a:t> </a:t>
            </a:r>
            <a:r>
              <a:rPr lang="de-CH" dirty="0" err="1" smtClean="0"/>
              <a:t>assessment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GISs</a:t>
            </a:r>
            <a:r>
              <a:rPr lang="en-GB" dirty="0" smtClean="0"/>
              <a:t> are invaluable in risk assessment due to their capability in solving the location issue</a:t>
            </a:r>
            <a:endParaRPr lang="de-CH" dirty="0" smtClean="0"/>
          </a:p>
          <a:p>
            <a:pPr lvl="1"/>
            <a:r>
              <a:rPr lang="de-CH" dirty="0" smtClean="0">
                <a:solidFill>
                  <a:schemeClr val="bg1"/>
                </a:solidFill>
              </a:rPr>
              <a:t> </a:t>
            </a:r>
            <a:r>
              <a:rPr lang="de-CH" dirty="0" err="1" smtClean="0">
                <a:solidFill>
                  <a:srgbClr val="FFFF00"/>
                </a:solidFill>
              </a:rPr>
              <a:t>Where</a:t>
            </a:r>
            <a:r>
              <a:rPr lang="de-CH" dirty="0" smtClean="0"/>
              <a:t> </a:t>
            </a:r>
            <a:r>
              <a:rPr lang="de-CH" dirty="0" err="1" smtClean="0"/>
              <a:t>happens</a:t>
            </a:r>
            <a:r>
              <a:rPr lang="de-CH" dirty="0" smtClean="0"/>
              <a:t>?</a:t>
            </a:r>
          </a:p>
          <a:p>
            <a:pPr lvl="1"/>
            <a:r>
              <a:rPr lang="de-CH" dirty="0" smtClean="0"/>
              <a:t> </a:t>
            </a:r>
            <a:r>
              <a:rPr lang="de-CH" dirty="0" err="1" smtClean="0"/>
              <a:t>What</a:t>
            </a:r>
            <a:r>
              <a:rPr lang="de-CH" dirty="0" smtClean="0"/>
              <a:t> </a:t>
            </a:r>
            <a:r>
              <a:rPr lang="de-CH" dirty="0" err="1" smtClean="0"/>
              <a:t>are</a:t>
            </a:r>
            <a:r>
              <a:rPr lang="de-CH" dirty="0" smtClean="0"/>
              <a:t> </a:t>
            </a:r>
            <a:r>
              <a:rPr lang="de-CH" dirty="0" err="1" smtClean="0"/>
              <a:t>the</a:t>
            </a:r>
            <a:r>
              <a:rPr lang="de-CH" dirty="0" smtClean="0"/>
              <a:t> </a:t>
            </a:r>
            <a:r>
              <a:rPr lang="de-CH" dirty="0" err="1" smtClean="0">
                <a:solidFill>
                  <a:srgbClr val="FFFF00"/>
                </a:solidFill>
              </a:rPr>
              <a:t>extension</a:t>
            </a:r>
            <a:r>
              <a:rPr lang="de-CH" dirty="0" smtClean="0"/>
              <a:t>?</a:t>
            </a:r>
          </a:p>
          <a:p>
            <a:pPr lvl="1"/>
            <a:r>
              <a:rPr lang="de-CH" dirty="0" smtClean="0"/>
              <a:t> </a:t>
            </a:r>
            <a:r>
              <a:rPr lang="de-CH" dirty="0" err="1" smtClean="0"/>
              <a:t>Who</a:t>
            </a:r>
            <a:r>
              <a:rPr lang="de-CH" dirty="0" smtClean="0"/>
              <a:t> and </a:t>
            </a:r>
            <a:r>
              <a:rPr lang="de-CH" dirty="0" err="1" smtClean="0"/>
              <a:t>what</a:t>
            </a:r>
            <a:r>
              <a:rPr lang="de-CH" dirty="0" smtClean="0"/>
              <a:t> </a:t>
            </a:r>
            <a:r>
              <a:rPr lang="de-CH" dirty="0" err="1" smtClean="0"/>
              <a:t>is</a:t>
            </a:r>
            <a:r>
              <a:rPr lang="de-CH" dirty="0" smtClean="0"/>
              <a:t> </a:t>
            </a:r>
            <a:r>
              <a:rPr lang="de-CH" dirty="0" err="1" smtClean="0">
                <a:solidFill>
                  <a:srgbClr val="FFFF00"/>
                </a:solidFill>
              </a:rPr>
              <a:t>there</a:t>
            </a:r>
            <a:r>
              <a:rPr lang="de-CH" dirty="0" smtClean="0"/>
              <a:t>?</a:t>
            </a:r>
          </a:p>
          <a:p>
            <a:pPr lvl="1" algn="ctr">
              <a:buNone/>
            </a:pPr>
            <a:r>
              <a:rPr lang="de-CH" sz="5400" dirty="0" smtClean="0">
                <a:solidFill>
                  <a:srgbClr val="FFFF00"/>
                </a:solidFill>
              </a:rPr>
              <a:t>WHILE</a:t>
            </a:r>
          </a:p>
          <a:p>
            <a:r>
              <a:rPr lang="en-US" dirty="0" smtClean="0"/>
              <a:t>Models solve equations to simulate the phenomena (area and intensity of events)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 smtClean="0"/>
              <a:t>Model </a:t>
            </a:r>
            <a:r>
              <a:rPr lang="de-CH" dirty="0" err="1" smtClean="0"/>
              <a:t>validation</a:t>
            </a:r>
            <a:r>
              <a:rPr lang="de-CH" dirty="0" smtClean="0"/>
              <a:t>: </a:t>
            </a:r>
            <a:r>
              <a:rPr lang="de-CH" dirty="0" err="1" smtClean="0"/>
              <a:t>water</a:t>
            </a:r>
            <a:r>
              <a:rPr lang="de-CH" dirty="0" smtClean="0"/>
              <a:t> </a:t>
            </a:r>
            <a:r>
              <a:rPr lang="de-CH" dirty="0" err="1" smtClean="0"/>
              <a:t>depth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Maximum </a:t>
            </a:r>
            <a:br>
              <a:rPr lang="de-CH" dirty="0" smtClean="0"/>
            </a:br>
            <a:r>
              <a:rPr lang="de-CH" dirty="0" err="1" smtClean="0"/>
              <a:t>water</a:t>
            </a:r>
            <a:r>
              <a:rPr lang="de-CH" dirty="0" smtClean="0"/>
              <a:t> </a:t>
            </a:r>
            <a:r>
              <a:rPr lang="de-CH" dirty="0" err="1" smtClean="0"/>
              <a:t>depth</a:t>
            </a:r>
            <a:r>
              <a:rPr lang="de-CH" dirty="0" smtClean="0"/>
              <a:t> </a:t>
            </a:r>
            <a:br>
              <a:rPr lang="de-CH" dirty="0" smtClean="0"/>
            </a:br>
            <a:r>
              <a:rPr lang="de-CH" dirty="0" err="1" smtClean="0"/>
              <a:t>map</a:t>
            </a:r>
            <a:r>
              <a:rPr lang="de-CH" dirty="0" smtClean="0"/>
              <a:t> </a:t>
            </a:r>
            <a:r>
              <a:rPr lang="en-US" dirty="0" smtClean="0"/>
              <a:t>(h[m])</a:t>
            </a:r>
            <a:endParaRPr lang="en-US" dirty="0"/>
          </a:p>
        </p:txBody>
      </p:sp>
      <p:pic>
        <p:nvPicPr>
          <p:cNvPr id="4" name="Picture 3" descr="Hmax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1141060"/>
            <a:ext cx="5101436" cy="51073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 smtClean="0"/>
              <a:t>Model </a:t>
            </a:r>
            <a:r>
              <a:rPr lang="de-CH" dirty="0" err="1" smtClean="0"/>
              <a:t>validation</a:t>
            </a:r>
            <a:r>
              <a:rPr lang="de-CH" dirty="0" smtClean="0"/>
              <a:t>: </a:t>
            </a:r>
            <a:r>
              <a:rPr lang="de-CH" dirty="0" err="1" smtClean="0"/>
              <a:t>water</a:t>
            </a:r>
            <a:r>
              <a:rPr lang="de-CH" dirty="0" smtClean="0"/>
              <a:t> </a:t>
            </a:r>
            <a:r>
              <a:rPr lang="de-CH" dirty="0" err="1" smtClean="0"/>
              <a:t>velocity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Maximum </a:t>
            </a:r>
            <a:br>
              <a:rPr lang="de-CH" dirty="0" smtClean="0"/>
            </a:br>
            <a:r>
              <a:rPr lang="de-CH" dirty="0" err="1" smtClean="0"/>
              <a:t>water</a:t>
            </a:r>
            <a:r>
              <a:rPr lang="de-CH" dirty="0" smtClean="0"/>
              <a:t> </a:t>
            </a:r>
            <a:br>
              <a:rPr lang="de-CH" dirty="0" smtClean="0"/>
            </a:br>
            <a:r>
              <a:rPr lang="de-CH" dirty="0" err="1" smtClean="0"/>
              <a:t>velocity</a:t>
            </a:r>
            <a:r>
              <a:rPr lang="de-CH" dirty="0" smtClean="0"/>
              <a:t> </a:t>
            </a:r>
            <a:br>
              <a:rPr lang="de-CH" dirty="0" smtClean="0"/>
            </a:br>
            <a:r>
              <a:rPr lang="de-CH" dirty="0" err="1" smtClean="0"/>
              <a:t>map</a:t>
            </a:r>
            <a:r>
              <a:rPr lang="de-CH" dirty="0" smtClean="0"/>
              <a:t> </a:t>
            </a:r>
            <a:br>
              <a:rPr lang="de-CH" dirty="0" smtClean="0"/>
            </a:br>
            <a:r>
              <a:rPr lang="en-US" dirty="0" smtClean="0"/>
              <a:t>(</a:t>
            </a:r>
            <a:r>
              <a:rPr lang="en-US" i="1" dirty="0" smtClean="0"/>
              <a:t>V</a:t>
            </a:r>
            <a:r>
              <a:rPr lang="en-US" dirty="0" smtClean="0"/>
              <a:t> [m/s]) </a:t>
            </a:r>
            <a:endParaRPr lang="en-US" dirty="0"/>
          </a:p>
        </p:txBody>
      </p:sp>
      <p:pic>
        <p:nvPicPr>
          <p:cNvPr id="4" name="Picture 3" descr="Vmax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505" y="1143000"/>
            <a:ext cx="5102495" cy="510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 smtClean="0"/>
              <a:t>Model </a:t>
            </a:r>
            <a:r>
              <a:rPr lang="de-CH" dirty="0" err="1" smtClean="0"/>
              <a:t>validation</a:t>
            </a:r>
            <a:r>
              <a:rPr lang="de-CH" dirty="0" smtClean="0"/>
              <a:t>: </a:t>
            </a:r>
            <a:r>
              <a:rPr lang="de-CH" dirty="0" err="1" smtClean="0"/>
              <a:t>intensity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Maximum </a:t>
            </a:r>
            <a:br>
              <a:rPr lang="de-CH" dirty="0" smtClean="0"/>
            </a:br>
            <a:r>
              <a:rPr lang="de-CH" dirty="0" err="1" smtClean="0"/>
              <a:t>intensity</a:t>
            </a:r>
            <a:r>
              <a:rPr lang="de-CH" dirty="0" smtClean="0"/>
              <a:t/>
            </a:r>
            <a:br>
              <a:rPr lang="de-CH" dirty="0" smtClean="0"/>
            </a:br>
            <a:r>
              <a:rPr lang="de-CH" dirty="0" err="1" smtClean="0"/>
              <a:t>map</a:t>
            </a:r>
            <a:r>
              <a:rPr lang="de-CH" dirty="0" smtClean="0"/>
              <a:t> </a:t>
            </a:r>
            <a:br>
              <a:rPr lang="de-CH" dirty="0" smtClean="0"/>
            </a:br>
            <a:r>
              <a:rPr lang="en-US" dirty="0" smtClean="0"/>
              <a:t>(</a:t>
            </a:r>
            <a:r>
              <a:rPr lang="en-US" i="1" dirty="0" smtClean="0"/>
              <a:t>F </a:t>
            </a:r>
            <a:r>
              <a:rPr lang="en-US" dirty="0" smtClean="0"/>
              <a:t>[m</a:t>
            </a:r>
            <a:r>
              <a:rPr lang="en-US" baseline="30000" dirty="0" smtClean="0"/>
              <a:t>2</a:t>
            </a:r>
            <a:r>
              <a:rPr lang="en-US" dirty="0" smtClean="0"/>
              <a:t>/s]) </a:t>
            </a:r>
            <a:endParaRPr lang="en-US" dirty="0"/>
          </a:p>
        </p:txBody>
      </p:sp>
      <p:pic>
        <p:nvPicPr>
          <p:cNvPr id="4" name="Picture 3" descr="Vmax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1851" y="1143000"/>
            <a:ext cx="5097801" cy="510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max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505" y="1143000"/>
            <a:ext cx="5102494" cy="51083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 l="52747" t="15879" b="4726"/>
          <a:stretch>
            <a:fillRect/>
          </a:stretch>
        </p:blipFill>
        <p:spPr bwMode="auto">
          <a:xfrm>
            <a:off x="514350" y="1447800"/>
            <a:ext cx="24574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Model </a:t>
            </a:r>
            <a:r>
              <a:rPr lang="de-CH" dirty="0" err="1" smtClean="0"/>
              <a:t>validation</a:t>
            </a:r>
            <a:r>
              <a:rPr lang="de-CH" dirty="0" smtClean="0"/>
              <a:t>: </a:t>
            </a:r>
            <a:r>
              <a:rPr lang="de-CH" dirty="0" err="1" smtClean="0"/>
              <a:t>flood</a:t>
            </a:r>
            <a:r>
              <a:rPr lang="de-CH" dirty="0" smtClean="0"/>
              <a:t> </a:t>
            </a:r>
            <a:r>
              <a:rPr lang="de-CH" dirty="0" err="1" smtClean="0"/>
              <a:t>extension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04800" y="4199811"/>
            <a:ext cx="304800" cy="3048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04800" y="3664922"/>
            <a:ext cx="304800" cy="304800"/>
          </a:xfrm>
          <a:prstGeom prst="rect">
            <a:avLst/>
          </a:prstGeom>
          <a:solidFill>
            <a:srgbClr val="95318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04800" y="4806362"/>
            <a:ext cx="304800" cy="304800"/>
          </a:xfrm>
          <a:prstGeom prst="rect">
            <a:avLst/>
          </a:prstGeom>
          <a:solidFill>
            <a:srgbClr val="FFFF6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04800" y="5410200"/>
            <a:ext cx="304800" cy="304800"/>
          </a:xfrm>
          <a:prstGeom prst="rect">
            <a:avLst/>
          </a:prstGeom>
          <a:solidFill>
            <a:srgbClr val="0307BD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33400" y="3654623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hazard zone covered by simulation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533400" y="4090796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residual hazard zone covered by simulation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533400" y="4698762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residual hazard zone not covered by simulation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533400" y="5407223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simulation on no hazard zone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Model </a:t>
            </a:r>
            <a:r>
              <a:rPr lang="de-CH" dirty="0" err="1" smtClean="0"/>
              <a:t>validation</a:t>
            </a:r>
            <a:r>
              <a:rPr lang="de-CH" dirty="0" smtClean="0"/>
              <a:t>: </a:t>
            </a:r>
            <a:r>
              <a:rPr lang="de-CH" dirty="0" err="1" smtClean="0"/>
              <a:t>timing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15 s			30 s			45 s</a:t>
            </a:r>
            <a:endParaRPr lang="en-US" dirty="0"/>
          </a:p>
        </p:txBody>
      </p:sp>
      <p:pic>
        <p:nvPicPr>
          <p:cNvPr id="4" name="Immagine 25"/>
          <p:cNvPicPr/>
          <p:nvPr/>
        </p:nvPicPr>
        <p:blipFill>
          <a:blip r:embed="rId2" cstate="print"/>
          <a:srcRect t="4861"/>
          <a:stretch>
            <a:fillRect/>
          </a:stretch>
        </p:blipFill>
        <p:spPr bwMode="auto">
          <a:xfrm>
            <a:off x="457200" y="1905000"/>
            <a:ext cx="8219242" cy="3051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09600" y="5105400"/>
            <a:ext cx="8001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Comparison between existent front wave vector map and obtained raster map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Future 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514350" indent="-514350">
              <a:buNone/>
            </a:pPr>
            <a:r>
              <a:rPr lang="en-US" dirty="0" smtClean="0">
                <a:solidFill>
                  <a:srgbClr val="FF0000"/>
                </a:solidFill>
              </a:rPr>
              <a:t>	</a:t>
            </a:r>
            <a:r>
              <a:rPr lang="en-US" sz="3400" dirty="0" smtClean="0">
                <a:solidFill>
                  <a:srgbClr val="FF0000"/>
                </a:solidFill>
              </a:rPr>
              <a:t>Adaptive </a:t>
            </a:r>
            <a:r>
              <a:rPr lang="en-US" sz="3400" dirty="0" err="1" smtClean="0">
                <a:solidFill>
                  <a:srgbClr val="FF0000"/>
                </a:solidFill>
              </a:rPr>
              <a:t>timestep</a:t>
            </a:r>
            <a:r>
              <a:rPr lang="en-US" sz="3400" dirty="0" smtClean="0">
                <a:solidFill>
                  <a:srgbClr val="FF0000"/>
                </a:solidFill>
              </a:rPr>
              <a:t> length:</a:t>
            </a:r>
            <a:endParaRPr lang="en-US" dirty="0" smtClean="0">
              <a:solidFill>
                <a:srgbClr val="FF0000"/>
              </a:solidFill>
            </a:endParaRPr>
          </a:p>
          <a:p>
            <a:pPr marL="514350" indent="-514350">
              <a:buNone/>
            </a:pPr>
            <a:r>
              <a:rPr lang="en-US" dirty="0" smtClean="0"/>
              <a:t>	like other explicit numerical schemes, the stability of proposed solution is driven by the Courant-</a:t>
            </a:r>
            <a:r>
              <a:rPr lang="en-US" dirty="0" err="1" smtClean="0"/>
              <a:t>Friedrichs</a:t>
            </a:r>
            <a:r>
              <a:rPr lang="en-US" dirty="0" smtClean="0"/>
              <a:t>-</a:t>
            </a:r>
            <a:r>
              <a:rPr lang="en-US" dirty="0" err="1" smtClean="0"/>
              <a:t>Lewy</a:t>
            </a:r>
            <a:r>
              <a:rPr lang="en-US" dirty="0" smtClean="0"/>
              <a:t> condition: </a:t>
            </a:r>
          </a:p>
          <a:p>
            <a:pPr marL="514350" indent="-514350">
              <a:buNone/>
            </a:pPr>
            <a:endParaRPr lang="en-US" dirty="0" smtClean="0"/>
          </a:p>
          <a:p>
            <a:pPr marL="514350" indent="-514350">
              <a:buNone/>
            </a:pPr>
            <a:endParaRPr lang="en-US" dirty="0" smtClean="0"/>
          </a:p>
          <a:p>
            <a:pPr marL="514350" indent="-514350">
              <a:buNone/>
            </a:pPr>
            <a:endParaRPr lang="en-US" dirty="0" smtClean="0"/>
          </a:p>
          <a:p>
            <a:pPr marL="514350" indent="-514350">
              <a:buNone/>
            </a:pPr>
            <a:r>
              <a:rPr lang="en-US" dirty="0" smtClean="0"/>
              <a:t>	practically there is a relationship between grid resolution, velocities, water depth and </a:t>
            </a:r>
            <a:r>
              <a:rPr lang="en-US" dirty="0" err="1" smtClean="0"/>
              <a:t>timestep</a:t>
            </a:r>
            <a:r>
              <a:rPr lang="en-US" dirty="0" smtClean="0"/>
              <a:t>: at equal resolution for higher velocities smaller </a:t>
            </a:r>
            <a:r>
              <a:rPr lang="en-US" dirty="0" err="1" smtClean="0"/>
              <a:t>timestep</a:t>
            </a:r>
            <a:r>
              <a:rPr lang="en-US" dirty="0" smtClean="0"/>
              <a:t> are required.</a:t>
            </a:r>
          </a:p>
          <a:p>
            <a:pPr marL="514350" indent="-514350">
              <a:buNone/>
            </a:pPr>
            <a:r>
              <a:rPr lang="en-US" dirty="0" smtClean="0"/>
              <a:t>	We will develop an dynamic adaptive procedure setting </a:t>
            </a:r>
            <a:r>
              <a:rPr lang="en-US" dirty="0" err="1" smtClean="0"/>
              <a:t>timestep</a:t>
            </a:r>
            <a:r>
              <a:rPr lang="en-US" dirty="0" smtClean="0"/>
              <a:t> length to guarantee stability and minimize computational times.</a:t>
            </a:r>
          </a:p>
          <a:p>
            <a:pPr marL="514350" indent="-514350">
              <a:buNone/>
            </a:pPr>
            <a:r>
              <a:rPr lang="en-US" dirty="0" smtClean="0">
                <a:solidFill>
                  <a:srgbClr val="FF0000"/>
                </a:solidFill>
              </a:rPr>
              <a:t>	</a:t>
            </a:r>
            <a:r>
              <a:rPr lang="en-US" sz="3400" dirty="0" smtClean="0">
                <a:solidFill>
                  <a:srgbClr val="FF0000"/>
                </a:solidFill>
              </a:rPr>
              <a:t>Overtopping:</a:t>
            </a:r>
            <a:endParaRPr lang="en-US" dirty="0" smtClean="0">
              <a:solidFill>
                <a:srgbClr val="FF0000"/>
              </a:solidFill>
            </a:endParaRPr>
          </a:p>
          <a:p>
            <a:pPr marL="514350" indent="-514350">
              <a:buNone/>
            </a:pPr>
            <a:r>
              <a:rPr lang="en-US" dirty="0" smtClean="0"/>
              <a:t>	the model currently account for total or partial dam break, we are considering to extend the model to account for overtopping events too.</a:t>
            </a:r>
          </a:p>
          <a:p>
            <a:pPr marL="514350" indent="-514350">
              <a:buNone/>
            </a:pPr>
            <a:r>
              <a:rPr lang="en-US" dirty="0" smtClean="0">
                <a:solidFill>
                  <a:srgbClr val="FF0000"/>
                </a:solidFill>
              </a:rPr>
              <a:t>	</a:t>
            </a:r>
            <a:r>
              <a:rPr lang="en-US" sz="3400" dirty="0" smtClean="0">
                <a:solidFill>
                  <a:srgbClr val="FF0000"/>
                </a:solidFill>
              </a:rPr>
              <a:t>Comparison with other models:</a:t>
            </a:r>
            <a:endParaRPr lang="en-US" dirty="0" smtClean="0">
              <a:solidFill>
                <a:srgbClr val="FF0000"/>
              </a:solidFill>
            </a:endParaRPr>
          </a:p>
          <a:p>
            <a:pPr marL="514350" indent="-514350">
              <a:buNone/>
            </a:pPr>
            <a:r>
              <a:rPr lang="en-US" dirty="0" smtClean="0">
                <a:solidFill>
                  <a:srgbClr val="FF0000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compare simulation results, input requirements and computational times</a:t>
            </a: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2133600"/>
            <a:ext cx="4748213" cy="67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We have developed a GIS embedded module for dam break modeling that is suitable for risk assessment.</a:t>
            </a:r>
          </a:p>
          <a:p>
            <a:endParaRPr lang="en-US" dirty="0" smtClean="0"/>
          </a:p>
          <a:p>
            <a:r>
              <a:rPr lang="en-US" dirty="0" smtClean="0"/>
              <a:t>We have validated this model proving the correctness of the simulation qualitatively and quantitatively</a:t>
            </a:r>
          </a:p>
          <a:p>
            <a:endParaRPr lang="en-US" dirty="0" smtClean="0"/>
          </a:p>
          <a:p>
            <a:r>
              <a:rPr lang="en-US" dirty="0" smtClean="0"/>
              <a:t>We have shown how environmental models can be efficiently integrated in FOSS4G</a:t>
            </a:r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228600"/>
            <a:ext cx="8534400" cy="9144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nim1_opt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838200"/>
            <a:ext cx="3448050" cy="342736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59436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dirty="0" smtClean="0"/>
              <a:t>Thank you for your attention</a:t>
            </a:r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Visit </a:t>
            </a:r>
          </a:p>
          <a:p>
            <a:pPr algn="ctr">
              <a:buNone/>
            </a:pPr>
            <a:r>
              <a:rPr lang="en-US" sz="2800" dirty="0" smtClean="0">
                <a:hlinkClick r:id="rId3"/>
              </a:rPr>
              <a:t>http://istgeo.ist.supsi.ch/site/projects/dambreak</a:t>
            </a:r>
            <a:endParaRPr lang="en-US" sz="2800" dirty="0" smtClean="0"/>
          </a:p>
          <a:p>
            <a:pPr algn="ctr">
              <a:buNone/>
            </a:pPr>
            <a:r>
              <a:rPr lang="en-US" sz="2800" dirty="0" smtClean="0"/>
              <a:t>for more information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26"/>
          <p:cNvSpPr/>
          <p:nvPr/>
        </p:nvSpPr>
        <p:spPr>
          <a:xfrm>
            <a:off x="6833937" y="3745468"/>
            <a:ext cx="2005263" cy="19050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smtClean="0"/>
              <a:t>GIS</a:t>
            </a:r>
          </a:p>
          <a:p>
            <a:pPr algn="ctr"/>
            <a:endParaRPr lang="de-CH" dirty="0" smtClean="0"/>
          </a:p>
          <a:p>
            <a:pPr algn="ctr"/>
            <a:endParaRPr lang="de-CH" dirty="0" smtClean="0"/>
          </a:p>
          <a:p>
            <a:pPr algn="ctr"/>
            <a:endParaRPr lang="de-CH" dirty="0" smtClean="0"/>
          </a:p>
          <a:p>
            <a:pPr algn="ctr"/>
            <a:endParaRPr lang="de-CH" dirty="0" smtClean="0"/>
          </a:p>
        </p:txBody>
      </p:sp>
      <p:sp>
        <p:nvSpPr>
          <p:cNvPr id="15" name="Rounded Rectangle 14"/>
          <p:cNvSpPr/>
          <p:nvPr/>
        </p:nvSpPr>
        <p:spPr>
          <a:xfrm>
            <a:off x="228600" y="3669268"/>
            <a:ext cx="4038600" cy="1981200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CH" dirty="0" smtClean="0"/>
              <a:t>INTERFACE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GIS-Model</a:t>
            </a:r>
            <a:r>
              <a:rPr lang="de-CH" dirty="0" smtClean="0"/>
              <a:t> </a:t>
            </a:r>
            <a:r>
              <a:rPr lang="de-CH" dirty="0" err="1" smtClean="0"/>
              <a:t>integration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2362200" y="1447006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smtClean="0"/>
              <a:t>MODEL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533400" y="1447006"/>
            <a:ext cx="1524000" cy="14478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smtClean="0"/>
              <a:t>GIS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7010400" y="1447006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smtClean="0"/>
              <a:t>MODEL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724400" y="1447006"/>
            <a:ext cx="1524000" cy="14478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smtClean="0"/>
              <a:t>GIS</a:t>
            </a:r>
            <a:endParaRPr lang="en-US" dirty="0"/>
          </a:p>
        </p:txBody>
      </p:sp>
      <p:cxnSp>
        <p:nvCxnSpPr>
          <p:cNvPr id="9" name="Straight Connector 8"/>
          <p:cNvCxnSpPr>
            <a:stCxn id="7" idx="6"/>
            <a:endCxn id="6" idx="2"/>
          </p:cNvCxnSpPr>
          <p:nvPr/>
        </p:nvCxnSpPr>
        <p:spPr>
          <a:xfrm>
            <a:off x="6248400" y="2170906"/>
            <a:ext cx="762000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6477000" y="1980406"/>
            <a:ext cx="381000" cy="3810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050" dirty="0" smtClean="0"/>
              <a:t>CONVERSION</a:t>
            </a:r>
            <a:endParaRPr lang="en-US" sz="1050" dirty="0"/>
          </a:p>
        </p:txBody>
      </p:sp>
      <p:sp>
        <p:nvSpPr>
          <p:cNvPr id="11" name="Oval 10"/>
          <p:cNvSpPr/>
          <p:nvPr/>
        </p:nvSpPr>
        <p:spPr>
          <a:xfrm>
            <a:off x="2590800" y="4050268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smtClean="0"/>
              <a:t>MODEL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304800" y="4050268"/>
            <a:ext cx="1524000" cy="14478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smtClean="0"/>
              <a:t>GIS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1828800" y="4583668"/>
            <a:ext cx="762000" cy="1588"/>
          </a:xfrm>
          <a:prstGeom prst="line">
            <a:avLst/>
          </a:prstGeom>
          <a:ln w="762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0800000">
            <a:off x="1828800" y="5039280"/>
            <a:ext cx="762000" cy="1588"/>
          </a:xfrm>
          <a:prstGeom prst="line">
            <a:avLst/>
          </a:prstGeom>
          <a:ln w="762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4572000" y="3840718"/>
            <a:ext cx="1905000" cy="1809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smtClean="0"/>
              <a:t>MODEL</a:t>
            </a:r>
          </a:p>
          <a:p>
            <a:pPr algn="ctr"/>
            <a:endParaRPr lang="de-CH" dirty="0" smtClean="0"/>
          </a:p>
          <a:p>
            <a:pPr algn="ctr"/>
            <a:endParaRPr lang="de-CH" dirty="0" smtClean="0"/>
          </a:p>
          <a:p>
            <a:pPr algn="ctr"/>
            <a:endParaRPr lang="de-CH" dirty="0" smtClean="0"/>
          </a:p>
          <a:p>
            <a:pPr algn="ctr"/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7188868" y="4419838"/>
            <a:ext cx="1295400" cy="12306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smtClean="0"/>
              <a:t>MODEL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4876800" y="4419838"/>
            <a:ext cx="1295400" cy="123063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smtClean="0"/>
              <a:t>GIS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1448281" y="2894806"/>
            <a:ext cx="14473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Independent 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5867400" y="2971006"/>
            <a:ext cx="1692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Loosely coupled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278682" y="5802868"/>
            <a:ext cx="1616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Tightly coupled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304800" y="3427412"/>
            <a:ext cx="8686800" cy="1588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>
            <a:off x="3429000" y="2361406"/>
            <a:ext cx="1981200" cy="1588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>
            <a:off x="3086619" y="4684437"/>
            <a:ext cx="2667000" cy="2138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6096000" y="5726668"/>
            <a:ext cx="1199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Embedded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another model?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sz="2400" dirty="0" smtClean="0"/>
              <a:t>To take into account the location, models implement their own “spatial” functions and libraries, </a:t>
            </a:r>
            <a:r>
              <a:rPr lang="en-GB" sz="2400" dirty="0" smtClean="0">
                <a:solidFill>
                  <a:srgbClr val="FFFF00"/>
                </a:solidFill>
              </a:rPr>
              <a:t>but</a:t>
            </a:r>
            <a:r>
              <a:rPr lang="en-GB" sz="2400" dirty="0" smtClean="0"/>
              <a:t> these already exist within </a:t>
            </a:r>
            <a:r>
              <a:rPr lang="en-GB" sz="2400" dirty="0" err="1" smtClean="0"/>
              <a:t>GISs</a:t>
            </a:r>
            <a:r>
              <a:rPr lang="en-GB" sz="2400" dirty="0" smtClean="0"/>
              <a:t> at an highly specialized level (as a result of decades of development)</a:t>
            </a:r>
          </a:p>
          <a:p>
            <a:pPr algn="ctr">
              <a:buNone/>
            </a:pPr>
            <a:r>
              <a:rPr lang="en-GB" sz="2800" dirty="0" smtClean="0">
                <a:solidFill>
                  <a:srgbClr val="FFFF00"/>
                </a:solidFill>
              </a:rPr>
              <a:t>CURRENTLY</a:t>
            </a:r>
            <a:endParaRPr lang="en-GB" sz="4000" dirty="0" smtClean="0">
              <a:solidFill>
                <a:srgbClr val="FFFF00"/>
              </a:solidFill>
            </a:endParaRPr>
          </a:p>
          <a:p>
            <a:r>
              <a:rPr lang="en-GB" sz="2400" dirty="0" err="1" smtClean="0"/>
              <a:t>GISs</a:t>
            </a:r>
            <a:r>
              <a:rPr lang="en-GB" sz="2400" dirty="0" smtClean="0"/>
              <a:t> lack of extensive environmental modelling capabilities and therefore risk assessment studies imply the usage of different software, systems and environments</a:t>
            </a:r>
          </a:p>
          <a:p>
            <a:pPr algn="ctr">
              <a:buNone/>
            </a:pPr>
            <a:r>
              <a:rPr lang="en-GB" sz="2800" dirty="0" smtClean="0">
                <a:solidFill>
                  <a:srgbClr val="FFFF00"/>
                </a:solidFill>
              </a:rPr>
              <a:t>SO</a:t>
            </a:r>
          </a:p>
          <a:p>
            <a:r>
              <a:rPr lang="en-GB" sz="2400" dirty="0" smtClean="0"/>
              <a:t>We decided to Improve GIS simulation capability developing </a:t>
            </a:r>
          </a:p>
          <a:p>
            <a:pPr algn="ctr">
              <a:buNone/>
            </a:pPr>
            <a:r>
              <a:rPr lang="en-GB" sz="2800" dirty="0" smtClean="0">
                <a:solidFill>
                  <a:srgbClr val="FFFF00"/>
                </a:solidFill>
              </a:rPr>
              <a:t>GIS EMBEDDED MODELS 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or Proprietary software?</a:t>
            </a:r>
            <a:endParaRPr lang="en-US" dirty="0"/>
          </a:p>
        </p:txBody>
      </p:sp>
      <p:grpSp>
        <p:nvGrpSpPr>
          <p:cNvPr id="7" name="Group 10"/>
          <p:cNvGrpSpPr>
            <a:grpSpLocks/>
          </p:cNvGrpSpPr>
          <p:nvPr/>
        </p:nvGrpSpPr>
        <p:grpSpPr bwMode="auto">
          <a:xfrm>
            <a:off x="1981200" y="1143000"/>
            <a:ext cx="652463" cy="652462"/>
            <a:chOff x="654" y="1640"/>
            <a:chExt cx="411" cy="411"/>
          </a:xfrm>
        </p:grpSpPr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654" y="1640"/>
              <a:ext cx="411" cy="411"/>
            </a:xfrm>
            <a:prstGeom prst="ellipse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AutoShape 12"/>
            <p:cNvSpPr>
              <a:spLocks noChangeArrowheads="1"/>
            </p:cNvSpPr>
            <p:nvPr/>
          </p:nvSpPr>
          <p:spPr bwMode="auto">
            <a:xfrm>
              <a:off x="726" y="1712"/>
              <a:ext cx="267" cy="267"/>
            </a:xfrm>
            <a:prstGeom prst="plus">
              <a:avLst>
                <a:gd name="adj" fmla="val 35125"/>
              </a:avLst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" name="Group 13"/>
          <p:cNvGrpSpPr>
            <a:grpSpLocks/>
          </p:cNvGrpSpPr>
          <p:nvPr/>
        </p:nvGrpSpPr>
        <p:grpSpPr bwMode="auto">
          <a:xfrm>
            <a:off x="6248400" y="1143000"/>
            <a:ext cx="652462" cy="652462"/>
            <a:chOff x="654" y="2947"/>
            <a:chExt cx="411" cy="411"/>
          </a:xfrm>
        </p:grpSpPr>
        <p:sp>
          <p:nvSpPr>
            <p:cNvPr id="11" name="Oval 14"/>
            <p:cNvSpPr>
              <a:spLocks noChangeArrowheads="1"/>
            </p:cNvSpPr>
            <p:nvPr/>
          </p:nvSpPr>
          <p:spPr bwMode="auto">
            <a:xfrm>
              <a:off x="654" y="2947"/>
              <a:ext cx="411" cy="411"/>
            </a:xfrm>
            <a:prstGeom prst="ellipse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751" y="3116"/>
              <a:ext cx="218" cy="73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76200" y="1917918"/>
            <a:ext cx="44958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000" dirty="0" smtClean="0"/>
              <a:t>Software cost = $0 </a:t>
            </a:r>
          </a:p>
          <a:p>
            <a:pPr>
              <a:buFont typeface="Wingdings" pitchFamily="2" charset="2"/>
              <a:buChar char="ü"/>
            </a:pPr>
            <a:r>
              <a:rPr lang="en-US" sz="2000" dirty="0" smtClean="0"/>
              <a:t>Source code is available and modifiable </a:t>
            </a:r>
          </a:p>
          <a:p>
            <a:pPr>
              <a:buFont typeface="Wingdings" pitchFamily="2" charset="2"/>
              <a:buChar char="ü"/>
            </a:pPr>
            <a:r>
              <a:rPr lang="en-US" sz="2000" dirty="0" smtClean="0"/>
              <a:t>User and development communities  </a:t>
            </a:r>
            <a:br>
              <a:rPr lang="en-US" sz="2000" dirty="0" smtClean="0"/>
            </a:br>
            <a:r>
              <a:rPr lang="en-US" sz="2000" dirty="0" smtClean="0"/>
              <a:t>    flourish </a:t>
            </a:r>
          </a:p>
          <a:p>
            <a:pPr>
              <a:buFont typeface="Wingdings" pitchFamily="2" charset="2"/>
              <a:buChar char="ü"/>
            </a:pPr>
            <a:r>
              <a:rPr lang="en-US" sz="2000" dirty="0" smtClean="0"/>
              <a:t>Development cycles are VERY fast </a:t>
            </a:r>
          </a:p>
          <a:p>
            <a:pPr>
              <a:buFont typeface="Wingdings" pitchFamily="2" charset="2"/>
              <a:buChar char="ü"/>
            </a:pPr>
            <a:r>
              <a:rPr lang="en-US" sz="2000" dirty="0" smtClean="0"/>
              <a:t>Platform support (i.e. UNIX, Linux, Windows, Mac OS)</a:t>
            </a:r>
          </a:p>
          <a:p>
            <a:pPr>
              <a:buFont typeface="Wingdings" pitchFamily="2" charset="2"/>
              <a:buChar char="ü"/>
            </a:pPr>
            <a:r>
              <a:rPr lang="en-US" sz="2000" dirty="0" smtClean="0"/>
              <a:t>Speed and efficiency</a:t>
            </a:r>
          </a:p>
          <a:p>
            <a:pPr>
              <a:buFont typeface="Wingdings" pitchFamily="2" charset="2"/>
              <a:buChar char="ü"/>
            </a:pPr>
            <a:r>
              <a:rPr lang="en-US" sz="2000" dirty="0" smtClean="0"/>
              <a:t>Numerous data format support</a:t>
            </a:r>
          </a:p>
          <a:p>
            <a:pPr>
              <a:buFont typeface="Wingdings" pitchFamily="2" charset="2"/>
              <a:buChar char="ü"/>
            </a:pPr>
            <a:r>
              <a:rPr lang="en-US" sz="2000" dirty="0" smtClean="0"/>
              <a:t>Standards for interoperability (OGC </a:t>
            </a:r>
            <a:br>
              <a:rPr lang="en-US" sz="2000" dirty="0" smtClean="0"/>
            </a:br>
            <a:r>
              <a:rPr lang="en-US" sz="2000" dirty="0" smtClean="0"/>
              <a:t>   specs)</a:t>
            </a:r>
            <a:endParaRPr lang="en-US" sz="2000" dirty="0"/>
          </a:p>
        </p:txBody>
      </p:sp>
      <p:sp>
        <p:nvSpPr>
          <p:cNvPr id="15" name="Rectangle 14"/>
          <p:cNvSpPr/>
          <p:nvPr/>
        </p:nvSpPr>
        <p:spPr>
          <a:xfrm>
            <a:off x="4724400" y="1905000"/>
            <a:ext cx="42672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000" dirty="0" smtClean="0"/>
              <a:t>Total cost is NOT = $0</a:t>
            </a:r>
          </a:p>
          <a:p>
            <a:pPr>
              <a:buFont typeface="Wingdings" pitchFamily="2" charset="2"/>
              <a:buChar char="ü"/>
            </a:pPr>
            <a:r>
              <a:rPr lang="en-US" sz="2000" dirty="0" smtClean="0"/>
              <a:t>Many applications are not as </a:t>
            </a:r>
            <a:br>
              <a:rPr lang="en-US" sz="2000" dirty="0" smtClean="0"/>
            </a:br>
            <a:r>
              <a:rPr lang="en-US" sz="2000" dirty="0" smtClean="0"/>
              <a:t>   polished as the proprietary </a:t>
            </a:r>
            <a:br>
              <a:rPr lang="en-US" sz="2000" dirty="0" smtClean="0"/>
            </a:br>
            <a:r>
              <a:rPr lang="en-US" sz="2000" dirty="0" smtClean="0"/>
              <a:t>   counterparts</a:t>
            </a:r>
          </a:p>
          <a:p>
            <a:pPr>
              <a:buFont typeface="Wingdings" pitchFamily="2" charset="2"/>
              <a:buChar char="ü"/>
            </a:pPr>
            <a:r>
              <a:rPr lang="en-US" sz="2000" dirty="0" smtClean="0"/>
              <a:t>Compatibility with proprietary software and formats can be an issue</a:t>
            </a:r>
          </a:p>
          <a:p>
            <a:pPr>
              <a:buFont typeface="Wingdings" pitchFamily="2" charset="2"/>
              <a:buChar char="ü"/>
            </a:pPr>
            <a:r>
              <a:rPr lang="en-US" sz="2000" dirty="0" smtClean="0"/>
              <a:t>Separate packages require multiple</a:t>
            </a:r>
            <a:br>
              <a:rPr lang="en-US" sz="2000" dirty="0" smtClean="0"/>
            </a:br>
            <a:r>
              <a:rPr lang="en-US" sz="2000" dirty="0" smtClean="0"/>
              <a:t>    installation and maintenance</a:t>
            </a:r>
          </a:p>
          <a:p>
            <a:pPr>
              <a:buFont typeface="Wingdings" pitchFamily="2" charset="2"/>
              <a:buChar char="ü"/>
            </a:pPr>
            <a:r>
              <a:rPr lang="en-US" sz="2000" dirty="0" smtClean="0"/>
              <a:t>Documentation is sometime poor</a:t>
            </a:r>
          </a:p>
          <a:p>
            <a:pPr>
              <a:buFont typeface="Wingdings" pitchFamily="2" charset="2"/>
              <a:buChar char="ü"/>
            </a:pPr>
            <a:r>
              <a:rPr lang="en-US" sz="2000" dirty="0" smtClean="0"/>
              <a:t>Linkage with Proprietary software (can be hard)</a:t>
            </a:r>
          </a:p>
          <a:p>
            <a:pPr>
              <a:buFont typeface="Wingdings" pitchFamily="2" charset="2"/>
              <a:buChar char="ü"/>
            </a:pPr>
            <a:r>
              <a:rPr lang="en-US" sz="2000" dirty="0" smtClean="0"/>
              <a:t>User Interfaces are often the last  </a:t>
            </a:r>
            <a:br>
              <a:rPr lang="en-US" sz="2000" dirty="0" smtClean="0"/>
            </a:br>
            <a:r>
              <a:rPr lang="en-US" sz="2000" dirty="0" smtClean="0"/>
              <a:t>    development</a:t>
            </a:r>
            <a:endParaRPr lang="en-US" sz="2000" dirty="0"/>
          </a:p>
        </p:txBody>
      </p:sp>
      <p:cxnSp>
        <p:nvCxnSpPr>
          <p:cNvPr id="17" name="Straight Connector 16"/>
          <p:cNvCxnSpPr/>
          <p:nvPr/>
        </p:nvCxnSpPr>
        <p:spPr>
          <a:xfrm rot="5400000">
            <a:off x="2095258" y="3770864"/>
            <a:ext cx="4952206" cy="2867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or Proprietary software?</a:t>
            </a:r>
            <a:endParaRPr lang="en-US" dirty="0"/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1981200" y="1295400"/>
            <a:ext cx="652463" cy="652462"/>
            <a:chOff x="654" y="1640"/>
            <a:chExt cx="411" cy="411"/>
          </a:xfrm>
        </p:grpSpPr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654" y="1640"/>
              <a:ext cx="411" cy="411"/>
            </a:xfrm>
            <a:prstGeom prst="ellipse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AutoShape 12"/>
            <p:cNvSpPr>
              <a:spLocks noChangeArrowheads="1"/>
            </p:cNvSpPr>
            <p:nvPr/>
          </p:nvSpPr>
          <p:spPr bwMode="auto">
            <a:xfrm>
              <a:off x="726" y="1712"/>
              <a:ext cx="267" cy="267"/>
            </a:xfrm>
            <a:prstGeom prst="plus">
              <a:avLst>
                <a:gd name="adj" fmla="val 35125"/>
              </a:avLst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6248400" y="1295400"/>
            <a:ext cx="652462" cy="652462"/>
            <a:chOff x="654" y="2947"/>
            <a:chExt cx="411" cy="411"/>
          </a:xfrm>
        </p:grpSpPr>
        <p:sp>
          <p:nvSpPr>
            <p:cNvPr id="11" name="Oval 14"/>
            <p:cNvSpPr>
              <a:spLocks noChangeArrowheads="1"/>
            </p:cNvSpPr>
            <p:nvPr/>
          </p:nvSpPr>
          <p:spPr bwMode="auto">
            <a:xfrm>
              <a:off x="654" y="2947"/>
              <a:ext cx="411" cy="411"/>
            </a:xfrm>
            <a:prstGeom prst="ellipse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751" y="3116"/>
              <a:ext cx="218" cy="73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-76200" y="1917918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100" dirty="0" smtClean="0"/>
              <a:t>Software cost = $0</a:t>
            </a:r>
          </a:p>
          <a:p>
            <a:pPr algn="r"/>
            <a:r>
              <a:rPr lang="en-US" sz="1100" dirty="0" smtClean="0"/>
              <a:t>Source code is available and modifiable</a:t>
            </a:r>
          </a:p>
          <a:p>
            <a:pPr algn="r"/>
            <a:r>
              <a:rPr lang="en-US" sz="1100" dirty="0" smtClean="0"/>
              <a:t>User and development communities flourish</a:t>
            </a:r>
          </a:p>
          <a:p>
            <a:pPr algn="r"/>
            <a:r>
              <a:rPr lang="en-US" sz="1100" dirty="0" smtClean="0"/>
              <a:t>Development cycles are VERY fast</a:t>
            </a:r>
          </a:p>
          <a:p>
            <a:pPr algn="r"/>
            <a:r>
              <a:rPr lang="en-US" sz="1100" dirty="0" smtClean="0"/>
              <a:t>Platform support (i.e. UNIX, Linux, Windows, Mac OS)</a:t>
            </a:r>
          </a:p>
          <a:p>
            <a:pPr algn="r"/>
            <a:r>
              <a:rPr lang="en-US" sz="1100" dirty="0" smtClean="0"/>
              <a:t>Speed and efficiency</a:t>
            </a:r>
          </a:p>
          <a:p>
            <a:pPr algn="r"/>
            <a:r>
              <a:rPr lang="en-US" sz="1100" dirty="0" smtClean="0"/>
              <a:t>Numerous data format support</a:t>
            </a:r>
          </a:p>
          <a:p>
            <a:pPr algn="r"/>
            <a:r>
              <a:rPr lang="en-US" sz="1100" dirty="0" smtClean="0"/>
              <a:t>Standards for interoperability (OGC specs)</a:t>
            </a:r>
            <a:endParaRPr lang="en-US" sz="1100" dirty="0"/>
          </a:p>
        </p:txBody>
      </p:sp>
      <p:sp>
        <p:nvSpPr>
          <p:cNvPr id="15" name="Rectangle 14"/>
          <p:cNvSpPr/>
          <p:nvPr/>
        </p:nvSpPr>
        <p:spPr>
          <a:xfrm>
            <a:off x="4724400" y="1905000"/>
            <a:ext cx="426720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Total cost is NOT = $0</a:t>
            </a:r>
          </a:p>
          <a:p>
            <a:r>
              <a:rPr lang="en-US" sz="1100" dirty="0" smtClean="0"/>
              <a:t>Many applications are not as polished as the proprietary counterparts</a:t>
            </a:r>
          </a:p>
          <a:p>
            <a:r>
              <a:rPr lang="en-US" sz="1100" dirty="0" smtClean="0"/>
              <a:t>Compatibility with proprietary software and formats can be an issue</a:t>
            </a:r>
          </a:p>
          <a:p>
            <a:r>
              <a:rPr lang="en-US" sz="1100" dirty="0" smtClean="0"/>
              <a:t>Separate packages require multiple installation and </a:t>
            </a:r>
            <a:r>
              <a:rPr lang="en-US" sz="1100" dirty="0" err="1" smtClean="0"/>
              <a:t>maintainance</a:t>
            </a:r>
            <a:endParaRPr lang="en-US" sz="1100" dirty="0" smtClean="0"/>
          </a:p>
          <a:p>
            <a:r>
              <a:rPr lang="en-US" sz="1100" dirty="0" smtClean="0"/>
              <a:t>Documentation is sometime poor</a:t>
            </a:r>
          </a:p>
          <a:p>
            <a:r>
              <a:rPr lang="en-US" sz="1100" dirty="0" smtClean="0"/>
              <a:t>Linkage with Proprietary software (can be hard)</a:t>
            </a:r>
          </a:p>
          <a:p>
            <a:r>
              <a:rPr lang="en-US" sz="1100" dirty="0" smtClean="0"/>
              <a:t>User Interfaces are often the last development</a:t>
            </a:r>
            <a:endParaRPr lang="en-US" sz="1100" dirty="0"/>
          </a:p>
        </p:txBody>
      </p:sp>
      <p:cxnSp>
        <p:nvCxnSpPr>
          <p:cNvPr id="17" name="Straight Connector 16"/>
          <p:cNvCxnSpPr/>
          <p:nvPr/>
        </p:nvCxnSpPr>
        <p:spPr>
          <a:xfrm rot="5400000">
            <a:off x="3505774" y="2361980"/>
            <a:ext cx="2132806" cy="1235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lowchart: Alternate Process 17"/>
          <p:cNvSpPr/>
          <p:nvPr/>
        </p:nvSpPr>
        <p:spPr>
          <a:xfrm>
            <a:off x="1828800" y="4114800"/>
            <a:ext cx="5715000" cy="16764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800" dirty="0" smtClean="0"/>
              <a:t>GRASS GIS</a:t>
            </a:r>
          </a:p>
          <a:p>
            <a:pPr algn="ctr"/>
            <a:r>
              <a:rPr lang="de-CH" sz="2800" dirty="0" err="1" smtClean="0"/>
              <a:t>is</a:t>
            </a:r>
            <a:endParaRPr lang="de-CH" sz="2800" dirty="0" smtClean="0"/>
          </a:p>
          <a:p>
            <a:pPr algn="ctr"/>
            <a:r>
              <a:rPr lang="de-CH" sz="2800" dirty="0" smtClean="0"/>
              <a:t>a </a:t>
            </a:r>
            <a:r>
              <a:rPr lang="de-CH" sz="2800" dirty="0" err="1" smtClean="0"/>
              <a:t>mature</a:t>
            </a:r>
            <a:r>
              <a:rPr lang="de-CH" sz="2800" dirty="0" smtClean="0"/>
              <a:t> </a:t>
            </a:r>
            <a:r>
              <a:rPr lang="de-CH" sz="2800" dirty="0" err="1" smtClean="0"/>
              <a:t>solution</a:t>
            </a:r>
            <a:endParaRPr lang="en-US" sz="2800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4800600" y="1752600"/>
            <a:ext cx="3352800" cy="17526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257800" y="1752600"/>
            <a:ext cx="2895600" cy="1524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2895600" y="3581400"/>
            <a:ext cx="1600200" cy="7620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dirty="0" smtClean="0"/>
              <a:t>SMOTH INTERFACES</a:t>
            </a:r>
            <a:endParaRPr lang="en-US" sz="1400" dirty="0"/>
          </a:p>
        </p:txBody>
      </p:sp>
      <p:sp>
        <p:nvSpPr>
          <p:cNvPr id="23" name="Oval 22"/>
          <p:cNvSpPr/>
          <p:nvPr/>
        </p:nvSpPr>
        <p:spPr>
          <a:xfrm>
            <a:off x="762000" y="4724400"/>
            <a:ext cx="1447800" cy="7620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dirty="0" smtClean="0"/>
              <a:t>ROBUST LIBRARY</a:t>
            </a:r>
            <a:endParaRPr lang="en-US" sz="1400" dirty="0"/>
          </a:p>
        </p:txBody>
      </p:sp>
      <p:sp>
        <p:nvSpPr>
          <p:cNvPr id="24" name="Oval 23"/>
          <p:cNvSpPr/>
          <p:nvPr/>
        </p:nvSpPr>
        <p:spPr>
          <a:xfrm>
            <a:off x="7086600" y="4419600"/>
            <a:ext cx="1447800" cy="7620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dirty="0" smtClean="0"/>
              <a:t>EXCELLENT FORMATS SUPPORT</a:t>
            </a:r>
            <a:endParaRPr lang="en-US" sz="1400" dirty="0"/>
          </a:p>
        </p:txBody>
      </p:sp>
      <p:sp>
        <p:nvSpPr>
          <p:cNvPr id="25" name="Oval 24"/>
          <p:cNvSpPr/>
          <p:nvPr/>
        </p:nvSpPr>
        <p:spPr>
          <a:xfrm>
            <a:off x="6096000" y="5486400"/>
            <a:ext cx="1447800" cy="7620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dirty="0" smtClean="0"/>
              <a:t>NATIVE PAKAGES</a:t>
            </a:r>
            <a:endParaRPr lang="en-US" sz="1400" dirty="0"/>
          </a:p>
        </p:txBody>
      </p:sp>
      <p:sp>
        <p:nvSpPr>
          <p:cNvPr id="26" name="Oval 25"/>
          <p:cNvSpPr/>
          <p:nvPr/>
        </p:nvSpPr>
        <p:spPr>
          <a:xfrm>
            <a:off x="2362200" y="5638800"/>
            <a:ext cx="2286000" cy="609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dirty="0" smtClean="0"/>
              <a:t>GOOD DOCUMENTATION</a:t>
            </a:r>
            <a:endParaRPr lang="en-US" sz="1400" dirty="0"/>
          </a:p>
        </p:txBody>
      </p:sp>
      <p:grpSp>
        <p:nvGrpSpPr>
          <p:cNvPr id="30" name="Group 10"/>
          <p:cNvGrpSpPr>
            <a:grpSpLocks/>
          </p:cNvGrpSpPr>
          <p:nvPr/>
        </p:nvGrpSpPr>
        <p:grpSpPr bwMode="auto">
          <a:xfrm>
            <a:off x="1447800" y="3733800"/>
            <a:ext cx="652463" cy="652462"/>
            <a:chOff x="654" y="1640"/>
            <a:chExt cx="411" cy="411"/>
          </a:xfrm>
        </p:grpSpPr>
        <p:sp>
          <p:nvSpPr>
            <p:cNvPr id="31" name="Oval 11"/>
            <p:cNvSpPr>
              <a:spLocks noChangeArrowheads="1"/>
            </p:cNvSpPr>
            <p:nvPr/>
          </p:nvSpPr>
          <p:spPr bwMode="auto">
            <a:xfrm>
              <a:off x="654" y="1640"/>
              <a:ext cx="411" cy="411"/>
            </a:xfrm>
            <a:prstGeom prst="ellipse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AutoShape 12"/>
            <p:cNvSpPr>
              <a:spLocks noChangeArrowheads="1"/>
            </p:cNvSpPr>
            <p:nvPr/>
          </p:nvSpPr>
          <p:spPr bwMode="auto">
            <a:xfrm>
              <a:off x="726" y="1712"/>
              <a:ext cx="267" cy="267"/>
            </a:xfrm>
            <a:prstGeom prst="plus">
              <a:avLst>
                <a:gd name="adj" fmla="val 35125"/>
              </a:avLst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4200" y="4572000"/>
            <a:ext cx="52387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0" y="4572000"/>
            <a:ext cx="52387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Oval 26"/>
          <p:cNvSpPr/>
          <p:nvPr/>
        </p:nvSpPr>
        <p:spPr>
          <a:xfrm>
            <a:off x="5486400" y="3581400"/>
            <a:ext cx="1447800" cy="7620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dirty="0" smtClean="0"/>
              <a:t>C </a:t>
            </a:r>
            <a:r>
              <a:rPr lang="de-CH" sz="1400" dirty="0" err="1" smtClean="0"/>
              <a:t>source</a:t>
            </a:r>
            <a:r>
              <a:rPr lang="de-CH" sz="1400" dirty="0" smtClean="0"/>
              <a:t> </a:t>
            </a:r>
            <a:r>
              <a:rPr lang="de-CH" sz="1400" dirty="0" err="1" smtClean="0"/>
              <a:t>code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Flash floods due to dam failure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00600"/>
            <a:ext cx="8229600" cy="132556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Most of the dams were built in the 40s – 70s</a:t>
            </a:r>
          </a:p>
          <a:p>
            <a:r>
              <a:rPr lang="en-US" dirty="0" smtClean="0"/>
              <a:t>In many countries maintenance founds are poor</a:t>
            </a:r>
          </a:p>
          <a:p>
            <a:r>
              <a:rPr lang="en-US" dirty="0" smtClean="0"/>
              <a:t>High development in downstream valleys in the last decades</a:t>
            </a:r>
          </a:p>
          <a:p>
            <a:pPr algn="ctr">
              <a:buNone/>
            </a:pPr>
            <a:r>
              <a:rPr lang="en-US" dirty="0" smtClean="0">
                <a:solidFill>
                  <a:srgbClr val="FFFF00"/>
                </a:solidFill>
              </a:rPr>
              <a:t>Need for updated risk assessment and emergency plans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371600"/>
            <a:ext cx="4027932" cy="3319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1828800"/>
            <a:ext cx="4493481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648200" y="1295400"/>
            <a:ext cx="2352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err="1" smtClean="0"/>
              <a:t>Vajont</a:t>
            </a:r>
            <a:r>
              <a:rPr lang="de-CH" dirty="0" smtClean="0"/>
              <a:t>, </a:t>
            </a:r>
            <a:r>
              <a:rPr lang="en-US" dirty="0" smtClean="0"/>
              <a:t>9 October 1963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of dam failure risk</a:t>
            </a:r>
            <a:endParaRPr lang="en-US" dirty="0"/>
          </a:p>
        </p:txBody>
      </p:sp>
      <p:pic>
        <p:nvPicPr>
          <p:cNvPr id="2050" name="Picture 2" descr="figura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3575" y="1219200"/>
            <a:ext cx="4213225" cy="3163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P22600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219200"/>
            <a:ext cx="3886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reeform 5"/>
          <p:cNvSpPr/>
          <p:nvPr/>
        </p:nvSpPr>
        <p:spPr>
          <a:xfrm>
            <a:off x="1493378" y="1639368"/>
            <a:ext cx="2850022" cy="1702038"/>
          </a:xfrm>
          <a:custGeom>
            <a:avLst/>
            <a:gdLst>
              <a:gd name="connsiteX0" fmla="*/ 2850022 w 2850022"/>
              <a:gd name="connsiteY0" fmla="*/ 1240565 h 1702038"/>
              <a:gd name="connsiteX1" fmla="*/ 2405640 w 2850022"/>
              <a:gd name="connsiteY1" fmla="*/ 1026920 h 1702038"/>
              <a:gd name="connsiteX2" fmla="*/ 1713431 w 2850022"/>
              <a:gd name="connsiteY2" fmla="*/ 642359 h 1702038"/>
              <a:gd name="connsiteX3" fmla="*/ 1363053 w 2850022"/>
              <a:gd name="connsiteY3" fmla="*/ 445806 h 1702038"/>
              <a:gd name="connsiteX4" fmla="*/ 978493 w 2850022"/>
              <a:gd name="connsiteY4" fmla="*/ 266344 h 1702038"/>
              <a:gd name="connsiteX5" fmla="*/ 517020 w 2850022"/>
              <a:gd name="connsiteY5" fmla="*/ 112520 h 1702038"/>
              <a:gd name="connsiteX6" fmla="*/ 64093 w 2850022"/>
              <a:gd name="connsiteY6" fmla="*/ 27062 h 1702038"/>
              <a:gd name="connsiteX7" fmla="*/ 132459 w 2850022"/>
              <a:gd name="connsiteY7" fmla="*/ 274890 h 1702038"/>
              <a:gd name="connsiteX8" fmla="*/ 593932 w 2850022"/>
              <a:gd name="connsiteY8" fmla="*/ 753454 h 1702038"/>
              <a:gd name="connsiteX9" fmla="*/ 1089588 w 2850022"/>
              <a:gd name="connsiteY9" fmla="*/ 1180744 h 1702038"/>
              <a:gd name="connsiteX10" fmla="*/ 1636519 w 2850022"/>
              <a:gd name="connsiteY10" fmla="*/ 1582396 h 1702038"/>
              <a:gd name="connsiteX11" fmla="*/ 1756160 w 2850022"/>
              <a:gd name="connsiteY11" fmla="*/ 1702038 h 1702038"/>
              <a:gd name="connsiteX12" fmla="*/ 1756160 w 2850022"/>
              <a:gd name="connsiteY12" fmla="*/ 1702038 h 1702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50022" h="1702038">
                <a:moveTo>
                  <a:pt x="2850022" y="1240565"/>
                </a:moveTo>
                <a:cubicBezTo>
                  <a:pt x="2722547" y="1183593"/>
                  <a:pt x="2595072" y="1126621"/>
                  <a:pt x="2405640" y="1026920"/>
                </a:cubicBezTo>
                <a:cubicBezTo>
                  <a:pt x="2216208" y="927219"/>
                  <a:pt x="1713431" y="642359"/>
                  <a:pt x="1713431" y="642359"/>
                </a:cubicBezTo>
                <a:cubicBezTo>
                  <a:pt x="1539666" y="545507"/>
                  <a:pt x="1485543" y="508475"/>
                  <a:pt x="1363053" y="445806"/>
                </a:cubicBezTo>
                <a:cubicBezTo>
                  <a:pt x="1240563" y="383137"/>
                  <a:pt x="1119498" y="321892"/>
                  <a:pt x="978493" y="266344"/>
                </a:cubicBezTo>
                <a:cubicBezTo>
                  <a:pt x="837488" y="210796"/>
                  <a:pt x="669420" y="152400"/>
                  <a:pt x="517020" y="112520"/>
                </a:cubicBezTo>
                <a:cubicBezTo>
                  <a:pt x="364620" y="72640"/>
                  <a:pt x="128187" y="0"/>
                  <a:pt x="64093" y="27062"/>
                </a:cubicBezTo>
                <a:cubicBezTo>
                  <a:pt x="0" y="54124"/>
                  <a:pt x="44153" y="153825"/>
                  <a:pt x="132459" y="274890"/>
                </a:cubicBezTo>
                <a:cubicBezTo>
                  <a:pt x="220765" y="395955"/>
                  <a:pt x="434411" y="602478"/>
                  <a:pt x="593932" y="753454"/>
                </a:cubicBezTo>
                <a:cubicBezTo>
                  <a:pt x="753453" y="904430"/>
                  <a:pt x="915824" y="1042587"/>
                  <a:pt x="1089588" y="1180744"/>
                </a:cubicBezTo>
                <a:cubicBezTo>
                  <a:pt x="1263352" y="1318901"/>
                  <a:pt x="1525424" y="1495514"/>
                  <a:pt x="1636519" y="1582396"/>
                </a:cubicBezTo>
                <a:cubicBezTo>
                  <a:pt x="1747614" y="1669278"/>
                  <a:pt x="1756160" y="1702038"/>
                  <a:pt x="1756160" y="1702038"/>
                </a:cubicBezTo>
                <a:lnTo>
                  <a:pt x="1756160" y="1702038"/>
                </a:ln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1524000" y="1717705"/>
            <a:ext cx="2057400" cy="2397095"/>
          </a:xfrm>
          <a:custGeom>
            <a:avLst/>
            <a:gdLst>
              <a:gd name="connsiteX0" fmla="*/ 0 w 2144995"/>
              <a:gd name="connsiteY0" fmla="*/ 0 h 2367185"/>
              <a:gd name="connsiteX1" fmla="*/ 230737 w 2144995"/>
              <a:gd name="connsiteY1" fmla="*/ 914400 h 2367185"/>
              <a:gd name="connsiteX2" fmla="*/ 803305 w 2144995"/>
              <a:gd name="connsiteY2" fmla="*/ 1563880 h 2367185"/>
              <a:gd name="connsiteX3" fmla="*/ 1880075 w 2144995"/>
              <a:gd name="connsiteY3" fmla="*/ 2221906 h 2367185"/>
              <a:gd name="connsiteX4" fmla="*/ 2144995 w 2144995"/>
              <a:gd name="connsiteY4" fmla="*/ 2367185 h 236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4995" h="2367185">
                <a:moveTo>
                  <a:pt x="0" y="0"/>
                </a:moveTo>
                <a:cubicBezTo>
                  <a:pt x="48426" y="326876"/>
                  <a:pt x="96853" y="653753"/>
                  <a:pt x="230737" y="914400"/>
                </a:cubicBezTo>
                <a:cubicBezTo>
                  <a:pt x="364621" y="1175047"/>
                  <a:pt x="528415" y="1345962"/>
                  <a:pt x="803305" y="1563880"/>
                </a:cubicBezTo>
                <a:cubicBezTo>
                  <a:pt x="1078195" y="1781798"/>
                  <a:pt x="1656460" y="2088022"/>
                  <a:pt x="1880075" y="2221906"/>
                </a:cubicBezTo>
                <a:cubicBezTo>
                  <a:pt x="2103690" y="2355790"/>
                  <a:pt x="2124342" y="2361487"/>
                  <a:pt x="2144995" y="2367185"/>
                </a:cubicBezTo>
              </a:path>
            </a:pathLst>
          </a:cu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4495800"/>
            <a:ext cx="8229600" cy="17526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Romania, </a:t>
            </a:r>
            <a:r>
              <a:rPr lang="en-US" dirty="0" err="1" smtClean="0"/>
              <a:t>Sacele</a:t>
            </a:r>
            <a:r>
              <a:rPr lang="en-US" dirty="0" smtClean="0"/>
              <a:t> Dam:</a:t>
            </a: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Landslide threatening water outlet tower and likely generating impact wave causing overtopping and consequent dam erosion and failure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Approach: </a:t>
            </a:r>
            <a:r>
              <a:rPr lang="de-CH" dirty="0" err="1" smtClean="0"/>
              <a:t>problem</a:t>
            </a:r>
            <a:r>
              <a:rPr lang="de-CH" dirty="0" smtClean="0"/>
              <a:t> </a:t>
            </a:r>
            <a:r>
              <a:rPr lang="de-CH" dirty="0" err="1" smtClean="0"/>
              <a:t>formulation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0" y="1219200"/>
            <a:ext cx="4876800" cy="525780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dirty="0" smtClean="0"/>
              <a:t>	</a:t>
            </a:r>
            <a:r>
              <a:rPr lang="en-US" dirty="0" smtClean="0">
                <a:solidFill>
                  <a:srgbClr val="FFFF00"/>
                </a:solidFill>
              </a:rPr>
              <a:t>Mathematical model </a:t>
            </a:r>
            <a:r>
              <a:rPr lang="en-US" dirty="0" smtClean="0"/>
              <a:t>that solves the conservative form of the </a:t>
            </a:r>
          </a:p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	2D Shallow Water Equations (SWE) </a:t>
            </a:r>
          </a:p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	</a:t>
            </a:r>
            <a:r>
              <a:rPr lang="en-US" dirty="0" smtClean="0"/>
              <a:t>using a </a:t>
            </a:r>
          </a:p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	Finite Volume Method (FVM) </a:t>
            </a:r>
            <a:r>
              <a:rPr lang="en-US" dirty="0" smtClean="0"/>
              <a:t>and </a:t>
            </a:r>
            <a:r>
              <a:rPr lang="en-US" u="sng" dirty="0" smtClean="0"/>
              <a:t/>
            </a:r>
            <a:br>
              <a:rPr lang="en-US" u="sng" dirty="0" smtClean="0"/>
            </a:br>
            <a:r>
              <a:rPr lang="en-US" dirty="0" smtClean="0">
                <a:solidFill>
                  <a:srgbClr val="FFFF00"/>
                </a:solidFill>
              </a:rPr>
              <a:t>produce maximum intensity maps </a:t>
            </a:r>
          </a:p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	</a:t>
            </a:r>
            <a:r>
              <a:rPr lang="en-US" dirty="0" smtClean="0"/>
              <a:t>that can be directly used for risk assessment and emergency plans development. </a:t>
            </a:r>
            <a:endParaRPr lang="en-US" dirty="0"/>
          </a:p>
        </p:txBody>
      </p:sp>
      <p:pic>
        <p:nvPicPr>
          <p:cNvPr id="5" name="Picture 4" descr="filmino_tempi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828800"/>
            <a:ext cx="3835372" cy="381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3">
      <a:dk1>
        <a:srgbClr val="FFFFFF"/>
      </a:dk1>
      <a:lt1>
        <a:sysClr val="window" lastClr="FFFFFF"/>
      </a:lt1>
      <a:dk2>
        <a:srgbClr val="FFFFFF"/>
      </a:dk2>
      <a:lt2>
        <a:srgbClr val="FFFFF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3013</TotalTime>
  <Words>1115</Words>
  <Application>Microsoft Office PowerPoint</Application>
  <PresentationFormat>On-screen Show (4:3)</PresentationFormat>
  <Paragraphs>233</Paragraphs>
  <Slides>27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Two-dimensional dam break flooding simulation:  a GIS embedded approach.</vt:lpstr>
      <vt:lpstr>Risk assessment</vt:lpstr>
      <vt:lpstr>GIS-Model integration</vt:lpstr>
      <vt:lpstr>Why another model?</vt:lpstr>
      <vt:lpstr>Open or Proprietary software?</vt:lpstr>
      <vt:lpstr>Open or Proprietary software?</vt:lpstr>
      <vt:lpstr>Flash floods due to dam failure</vt:lpstr>
      <vt:lpstr>Example of dam failure risk</vt:lpstr>
      <vt:lpstr>Approach: problem formulation</vt:lpstr>
      <vt:lpstr>Shallow Water Equations: assumptions</vt:lpstr>
      <vt:lpstr>Shallow Water Equations: formulation</vt:lpstr>
      <vt:lpstr>Shallow Water Equations: solution</vt:lpstr>
      <vt:lpstr>r.damflood</vt:lpstr>
      <vt:lpstr>Model verification (synthetic case 1)</vt:lpstr>
      <vt:lpstr>Model verification (synthetic case 2)</vt:lpstr>
      <vt:lpstr>Model verification (synthetic case 2)</vt:lpstr>
      <vt:lpstr>Model verification (synthetic case 2)</vt:lpstr>
      <vt:lpstr>Model validation</vt:lpstr>
      <vt:lpstr>Model validation: simulation run</vt:lpstr>
      <vt:lpstr>Model validation: water depth</vt:lpstr>
      <vt:lpstr>Model validation: water velocity</vt:lpstr>
      <vt:lpstr>Model validation: intensity</vt:lpstr>
      <vt:lpstr>Model validation: flood extension</vt:lpstr>
      <vt:lpstr>Model validation: timing</vt:lpstr>
      <vt:lpstr>Future works</vt:lpstr>
      <vt:lpstr>Conclusions</vt:lpstr>
      <vt:lpstr>Slide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Administrator</dc:creator>
  <cp:lastModifiedBy>IST</cp:lastModifiedBy>
  <cp:revision>125</cp:revision>
  <dcterms:created xsi:type="dcterms:W3CDTF">2006-08-16T00:00:00Z</dcterms:created>
  <dcterms:modified xsi:type="dcterms:W3CDTF">2009-10-21T22:01:27Z</dcterms:modified>
</cp:coreProperties>
</file>