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75" r:id="rId4"/>
    <p:sldId id="259" r:id="rId5"/>
    <p:sldId id="276" r:id="rId6"/>
    <p:sldId id="277" r:id="rId7"/>
    <p:sldId id="261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6" r:id="rId18"/>
    <p:sldId id="289" r:id="rId19"/>
    <p:sldId id="292" r:id="rId20"/>
    <p:sldId id="271" r:id="rId21"/>
    <p:sldId id="269" r:id="rId22"/>
    <p:sldId id="291" r:id="rId23"/>
    <p:sldId id="272" r:id="rId24"/>
    <p:sldId id="273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521"/>
    <a:srgbClr val="EC7A5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70504" autoAdjust="0"/>
  </p:normalViewPr>
  <p:slideViewPr>
    <p:cSldViewPr>
      <p:cViewPr varScale="1">
        <p:scale>
          <a:sx n="64" d="100"/>
          <a:sy n="64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718A0-9DC4-4FE5-9A62-8BEE2F1E882B}" type="datetimeFigureOut">
              <a:rPr lang="es-ES" smtClean="0"/>
              <a:pPr/>
              <a:t>16/10/2009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2EFE0-3CAE-47E9-AE85-DBE7F45A0B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Transaction Profile</a:t>
            </a:r>
            <a:r>
              <a:rPr lang="en-US" baseline="0" dirty="0" smtClean="0"/>
              <a:t> suited for auto-registering of sensors -&gt; I’m a sensor and want to register into a SOS service to publish my observations (</a:t>
            </a:r>
            <a:r>
              <a:rPr lang="en-US" baseline="0" dirty="0" err="1" smtClean="0"/>
              <a:t>RegisterSensor</a:t>
            </a:r>
            <a:r>
              <a:rPr lang="en-US" baseline="0" dirty="0" smtClean="0"/>
              <a:t>). Later I send observations to the server (</a:t>
            </a:r>
            <a:r>
              <a:rPr lang="en-US" baseline="0" dirty="0" err="1" smtClean="0"/>
              <a:t>InsertObservations</a:t>
            </a:r>
            <a:r>
              <a:rPr lang="en-US" baseline="0" dirty="0" smtClean="0"/>
              <a:t>)</a:t>
            </a:r>
          </a:p>
          <a:p>
            <a:pPr>
              <a:buFontTx/>
              <a:buChar char="-"/>
            </a:pPr>
            <a:r>
              <a:rPr lang="en-US" baseline="0" dirty="0" smtClean="0"/>
              <a:t> Enhanced Profile is for additional operations (</a:t>
            </a:r>
            <a:r>
              <a:rPr lang="en-US" baseline="0" dirty="0" err="1" smtClean="0"/>
              <a:t>GetResult</a:t>
            </a:r>
            <a:r>
              <a:rPr lang="en-US" baseline="0" dirty="0" smtClean="0"/>
              <a:t>: Receives periodically data without asking </a:t>
            </a:r>
            <a:r>
              <a:rPr lang="en-US" baseline="0" dirty="0" err="1" smtClean="0"/>
              <a:t>GetObservation</a:t>
            </a:r>
            <a:r>
              <a:rPr lang="en-US" baseline="0" dirty="0" smtClean="0"/>
              <a:t> one and again, </a:t>
            </a:r>
            <a:r>
              <a:rPr lang="en-US" baseline="0" dirty="0" err="1" smtClean="0"/>
              <a:t>GetFeatureOfInterest</a:t>
            </a:r>
            <a:r>
              <a:rPr lang="en-US" baseline="0" dirty="0" smtClean="0"/>
              <a:t>: Get </a:t>
            </a:r>
            <a:r>
              <a:rPr lang="en-US" baseline="0" dirty="0" err="1" smtClean="0"/>
              <a:t>FeatruesOfInterest</a:t>
            </a:r>
            <a:r>
              <a:rPr lang="en-US" baseline="0" dirty="0" smtClean="0"/>
              <a:t> published by a server in a BBOX , </a:t>
            </a:r>
            <a:r>
              <a:rPr lang="en-US" baseline="0" dirty="0" err="1" smtClean="0"/>
              <a:t>GetFeatureOfInterestTime</a:t>
            </a:r>
            <a:r>
              <a:rPr lang="en-US" baseline="0" dirty="0" smtClean="0"/>
              <a:t>: Idem + time filter, </a:t>
            </a:r>
            <a:r>
              <a:rPr lang="en-US" baseline="0" dirty="0" err="1" smtClean="0"/>
              <a:t>DescribeFeatureOfInterest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DescribeObservationType</a:t>
            </a:r>
            <a:r>
              <a:rPr lang="en-US" baseline="0" dirty="0" smtClean="0"/>
              <a:t>: returns an XML schema of an Observation Type, </a:t>
            </a:r>
            <a:r>
              <a:rPr lang="en-US" baseline="0" dirty="0" err="1" smtClean="0"/>
              <a:t>DescribeResultMode:returns</a:t>
            </a:r>
            <a:r>
              <a:rPr lang="en-US" baseline="0" dirty="0" smtClean="0"/>
              <a:t> the schema for the result element that will be returned when the client asks for the given result model)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Protocol: SOS similar to WFS (get measurements)</a:t>
            </a:r>
          </a:p>
          <a:p>
            <a:r>
              <a:rPr lang="en-US" dirty="0" smtClean="0"/>
              <a:t>Data:</a:t>
            </a:r>
            <a:r>
              <a:rPr lang="en-US" baseline="0" dirty="0" smtClean="0"/>
              <a:t> O&amp;M (Observations &amp; Measurements) comprise GML (for location) + O&amp;M + SWE Common (common SWE data schemas like units of measurements, …)</a:t>
            </a:r>
          </a:p>
          <a:p>
            <a:r>
              <a:rPr lang="en-US" baseline="0" dirty="0" smtClean="0"/>
              <a:t>Metadata: Sensor ML describes sensor (its location, Id, phenomenon it measures –temperature, pressure,…-, procedure of data processing, etc.)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SensorML</a:t>
            </a:r>
            <a:r>
              <a:rPr lang="en-US" dirty="0" smtClean="0"/>
              <a:t> is extracted from local repositories (</a:t>
            </a:r>
            <a:r>
              <a:rPr lang="en-US" dirty="0" err="1" smtClean="0"/>
              <a:t>filesystem</a:t>
            </a:r>
            <a:r>
              <a:rPr lang="en-US" dirty="0" smtClean="0"/>
              <a:t>,…) in a non-standard</a:t>
            </a:r>
            <a:r>
              <a:rPr lang="en-US" baseline="0" dirty="0" smtClean="0"/>
              <a:t> way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Observation Data is extracted from local Database or other non-standard ways.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Sensor data go from physical sensors to a DB by whatever way the server has implemented it. In 52th North there are 3 ways: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A process reads sensor data (usually from local ASCII/binary files received from sensors) and format the information and stores it in a DB structure (DB tables).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A ETL (Extraction and Transformation Language) runs periodically and stores info in the DB tables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Modify source code, by extending DAO classes so that they look up for info in a different repository (tables, files, …)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the mandatory SOS</a:t>
            </a:r>
            <a:r>
              <a:rPr lang="en-US" baseline="0" dirty="0" smtClean="0"/>
              <a:t> operations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2EFE0-3CAE-47E9-AE85-DBE7F45A0B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16/10/2009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16/10/2009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16/10/2009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16/10/2009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16/10/2009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16/10/2009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16/10/2009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16/10/2009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16/10/2009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16/10/2009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1DFE5-DAF4-4996-A73A-1CA5154F06FE}" type="datetimeFigureOut">
              <a:rPr lang="es-ES" smtClean="0"/>
              <a:pPr/>
              <a:t>16/10/2009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7FD4-FA24-463F-82F4-040724F4BB2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Haga clic para modificar el estilo de título del patrón</a:t>
            </a:r>
            <a:endParaRPr lang="en-US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  <a:endParaRPr lang="en-U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1DFE5-DAF4-4996-A73A-1CA5154F06FE}" type="datetimeFigureOut">
              <a:rPr lang="en-US" noProof="0" smtClean="0"/>
              <a:pPr/>
              <a:t>10/16/2009</a:t>
            </a:fld>
            <a:endParaRPr lang="en-US" noProof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97FD4-FA24-463F-82F4-040724F4BB20}" type="slidenum">
              <a:rPr lang="en-US" noProof="0" smtClean="0"/>
              <a:pPr/>
              <a:t>‹Nº›</a:t>
            </a:fld>
            <a:endParaRPr lang="en-U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2"/>
              </a:gs>
              <a:gs pos="100000">
                <a:schemeClr val="tx2">
                  <a:lumMod val="90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sig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vsig.gva.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sig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vsig.gva.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prodevelop.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43174" y="2033590"/>
            <a:ext cx="5357850" cy="609592"/>
          </a:xfrm>
        </p:spPr>
        <p:txBody>
          <a:bodyPr/>
          <a:lstStyle/>
          <a:p>
            <a:pPr algn="l"/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1538" y="5000636"/>
            <a:ext cx="22510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 Javi Carrasco</a:t>
            </a:r>
          </a:p>
          <a:p>
            <a:pPr algn="r"/>
            <a:r>
              <a:rPr lang="en-US" dirty="0" smtClean="0"/>
              <a:t>Miguel Montesinos</a:t>
            </a:r>
          </a:p>
          <a:p>
            <a:pPr algn="r"/>
            <a:r>
              <a:rPr lang="en-US" dirty="0" smtClean="0"/>
              <a:t>Carlos Sánchez</a:t>
            </a:r>
          </a:p>
          <a:p>
            <a:pPr algn="r"/>
            <a:r>
              <a:rPr lang="en-US" dirty="0" smtClean="0"/>
              <a:t>Fran Peñarrubia</a:t>
            </a:r>
          </a:p>
          <a:p>
            <a:pPr algn="r"/>
            <a:r>
              <a:rPr lang="en-US" dirty="0" smtClean="0"/>
              <a:t>Alain Tamayo</a:t>
            </a:r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2459041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8800" dirty="0" smtClean="0"/>
              <a:t>gvSIG Sensors</a:t>
            </a:r>
            <a:endParaRPr lang="en-US" sz="8800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785786" y="1928802"/>
            <a:ext cx="2143140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SWE</a:t>
            </a:r>
            <a:endParaRPr kumimoji="0" lang="en-US" sz="6000" b="0" i="0" u="none" strike="noStrike" kern="1200" cap="none" spc="0" normalizeH="0" baseline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 descr="R:\documentacion\congresos\2009\FOSS4G\logo_foss4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447184"/>
            <a:ext cx="2786082" cy="1524107"/>
          </a:xfrm>
          <a:prstGeom prst="rect">
            <a:avLst/>
          </a:prstGeom>
          <a:noFill/>
        </p:spPr>
      </p:pic>
      <p:pic>
        <p:nvPicPr>
          <p:cNvPr id="8" name="Picture 2" descr="R:\Documentacion\Anagramas\Logos Nuevos\prodevelop ok 450 fondo neg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000108"/>
            <a:ext cx="26513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has not been implemented?</a:t>
            </a:r>
            <a:endParaRPr lang="en-U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1285852" y="2143116"/>
            <a:ext cx="7572428" cy="3500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SOS Transaction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Operations Profile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aseline="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RegisterSensor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InsertObservation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SOS Enhanced Operations Profile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GetResult</a:t>
            </a:r>
            <a:endParaRPr lang="en-US" sz="24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GetFeaturesOfInterest</a:t>
            </a:r>
            <a:endParaRPr lang="en-US" sz="24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Etc.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0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gvSIG Desktop SOS client</a:t>
            </a:r>
            <a:endParaRPr lang="en-U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85852" y="1714489"/>
            <a:ext cx="6286544" cy="7858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SOS </a:t>
            </a:r>
            <a:r>
              <a:rPr lang="en-US" sz="3200" i="1" dirty="0" smtClean="0">
                <a:solidFill>
                  <a:schemeClr val="tx2"/>
                </a:solidFill>
              </a:rPr>
              <a:t>offering</a:t>
            </a:r>
            <a:r>
              <a:rPr lang="en-US" sz="3200" dirty="0" smtClean="0">
                <a:solidFill>
                  <a:schemeClr val="tx2"/>
                </a:solidFill>
              </a:rPr>
              <a:t> as a new layer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Imagen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1" y="2643182"/>
            <a:ext cx="3047167" cy="33337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Imagen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948002"/>
            <a:ext cx="2600325" cy="2552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gvSIG Desktop SOS client</a:t>
            </a:r>
            <a:endParaRPr lang="en-U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85852" y="1714489"/>
            <a:ext cx="6286544" cy="7858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i="1" dirty="0" smtClean="0">
                <a:solidFill>
                  <a:schemeClr val="tx2"/>
                </a:solidFill>
              </a:rPr>
              <a:t>Procedures</a:t>
            </a:r>
            <a:r>
              <a:rPr lang="en-US" sz="3200" dirty="0" smtClean="0">
                <a:solidFill>
                  <a:schemeClr val="tx2"/>
                </a:solidFill>
              </a:rPr>
              <a:t> (sensors) location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N:\Comercial\Ofertas\Año2009\051-OF09-05016_CIT_gvSIG_Sensores\5_DocAux\Imágenes\sensores_tematico_etiqueta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571744"/>
            <a:ext cx="4384078" cy="370521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gvSIG Desktop SOS client</a:t>
            </a:r>
            <a:endParaRPr lang="en-U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85852" y="1714489"/>
            <a:ext cx="6286544" cy="7858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i="1" dirty="0" smtClean="0">
                <a:solidFill>
                  <a:schemeClr val="tx2"/>
                </a:solidFill>
              </a:rPr>
              <a:t>Get Observations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Imagen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732397"/>
            <a:ext cx="2276493" cy="36979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Imagen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786058"/>
            <a:ext cx="4929183" cy="31344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Above" fov="1200000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gvSIG Desktop SOS client</a:t>
            </a:r>
            <a:endParaRPr lang="en-U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85852" y="1571612"/>
            <a:ext cx="6286544" cy="7858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Graphics support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Imagen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357430"/>
            <a:ext cx="4465725" cy="384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gvSIG Desktop SOS client</a:t>
            </a:r>
            <a:endParaRPr lang="en-U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85852" y="1571612"/>
            <a:ext cx="6286544" cy="7858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Graph </a:t>
            </a:r>
            <a:r>
              <a:rPr lang="en-US" sz="3200" dirty="0" err="1" smtClean="0">
                <a:solidFill>
                  <a:schemeClr val="tx2"/>
                </a:solidFill>
              </a:rPr>
              <a:t>Symbology</a:t>
            </a:r>
            <a:endParaRPr kumimoji="0" lang="en-US" sz="3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Imagen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500306"/>
            <a:ext cx="4714908" cy="38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scene3d>
            <a:camera prst="perspectiveAbove" fov="1200000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357438"/>
            <a:ext cx="8229600" cy="1143000"/>
          </a:xfrm>
        </p:spPr>
        <p:txBody>
          <a:bodyPr/>
          <a:lstStyle/>
          <a:p>
            <a:r>
              <a:rPr lang="en-US" dirty="0" smtClean="0"/>
              <a:t>gvSIG Desktop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gvSIG Mobile SOS client</a:t>
            </a:r>
            <a:endParaRPr lang="en-U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85852" y="1714489"/>
            <a:ext cx="6286544" cy="7858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SOS </a:t>
            </a:r>
            <a:r>
              <a:rPr lang="en-US" sz="3200" i="1" dirty="0" smtClean="0">
                <a:solidFill>
                  <a:schemeClr val="tx2"/>
                </a:solidFill>
              </a:rPr>
              <a:t>offering</a:t>
            </a:r>
            <a:r>
              <a:rPr lang="en-US" sz="3200" dirty="0" smtClean="0">
                <a:solidFill>
                  <a:schemeClr val="tx2"/>
                </a:solidFill>
              </a:rPr>
              <a:t> as a new layer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N:\Comercial\Ofertas\Año2009\051-OF09-05016_CIT_gvSIG_Sensores\5_DocAux\Imágenes\elegir_servid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786058"/>
            <a:ext cx="2286000" cy="304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7173" name="Picture 5" descr="N:\Comercial\Ofertas\Año2009\051-OF09-05016_CIT_gvSIG_Sensores\5_DocAux\Imágenes\lista_offering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6058"/>
            <a:ext cx="2286000" cy="304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gvSIG Mobile SOS client</a:t>
            </a:r>
            <a:endParaRPr lang="en-U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85852" y="1714489"/>
            <a:ext cx="6286544" cy="7858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Get Observations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Imagen 54" descr="config_observac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09871"/>
            <a:ext cx="22860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5" name="Picture 3" descr="M:\Mmontesinos\mas_capturas\obs_obtenida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09871"/>
            <a:ext cx="2286016" cy="30480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gvSIG Mobile SOS client</a:t>
            </a:r>
            <a:endParaRPr lang="en-U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85852" y="1714489"/>
            <a:ext cx="6286544" cy="7858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Thematic representation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M:\Mmontesinos\mas_capturas\simbologia_rang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28934"/>
            <a:ext cx="22860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19" name="Picture 3" descr="M:\Mmontesinos\Imagenes Sensores\sensores despue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928934"/>
            <a:ext cx="2323810" cy="28619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Desktop GIS/SDI </a:t>
            </a:r>
            <a:r>
              <a:rPr lang="en-US" dirty="0" smtClean="0"/>
              <a:t>client (WMS, WFS(-T), WCS, CSW,…)</a:t>
            </a:r>
          </a:p>
          <a:p>
            <a:r>
              <a:rPr lang="en-US" dirty="0" smtClean="0"/>
              <a:t>Open-source (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GPL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Funded by Regional Gov. of Valencia &amp; U.E.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Vector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Raster</a:t>
            </a:r>
            <a:r>
              <a:rPr lang="en-US" dirty="0" smtClean="0"/>
              <a:t> Support</a:t>
            </a:r>
          </a:p>
          <a:p>
            <a:r>
              <a:rPr lang="en-US" dirty="0" smtClean="0"/>
              <a:t>Integrated with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Sextante</a:t>
            </a:r>
            <a:r>
              <a:rPr lang="en-US" dirty="0" smtClean="0"/>
              <a:t> (200+ </a:t>
            </a:r>
            <a:r>
              <a:rPr lang="en-US" dirty="0" err="1" smtClean="0"/>
              <a:t>geoprocessing</a:t>
            </a:r>
            <a:r>
              <a:rPr lang="en-US" dirty="0" smtClean="0"/>
              <a:t> functions)</a:t>
            </a:r>
          </a:p>
          <a:p>
            <a:r>
              <a:rPr lang="en-US" dirty="0" smtClean="0"/>
              <a:t>Translated  into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20+ languages</a:t>
            </a:r>
          </a:p>
          <a:p>
            <a:r>
              <a:rPr lang="en-US" dirty="0" smtClean="0"/>
              <a:t>Mailing lists: </a:t>
            </a:r>
            <a:r>
              <a:rPr lang="en-US" dirty="0" smtClean="0"/>
              <a:t>3000+ </a:t>
            </a:r>
            <a:r>
              <a:rPr lang="en-US" dirty="0" smtClean="0"/>
              <a:t>users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75.000</a:t>
            </a:r>
            <a:r>
              <a:rPr lang="en-US" dirty="0" smtClean="0"/>
              <a:t> downloads</a:t>
            </a:r>
          </a:p>
          <a:p>
            <a:r>
              <a:rPr lang="en-US" dirty="0" smtClean="0">
                <a:hlinkClick r:id="rId3"/>
              </a:rPr>
              <a:t>http://www.gvsig.org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http://www.gvsig.gva.es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gvSIG?</a:t>
            </a:r>
            <a:endParaRPr lang="en-US" dirty="0"/>
          </a:p>
        </p:txBody>
      </p:sp>
      <p:pic>
        <p:nvPicPr>
          <p:cNvPr id="5" name="8 Imagen" descr="pastedpic_06042009_14004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786322"/>
            <a:ext cx="11445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357438"/>
            <a:ext cx="8229600" cy="1143000"/>
          </a:xfrm>
        </p:spPr>
        <p:txBody>
          <a:bodyPr/>
          <a:lstStyle/>
          <a:p>
            <a:r>
              <a:rPr lang="en-US" dirty="0" smtClean="0"/>
              <a:t>gvSIG Mobile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What’s next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en-US" dirty="0" smtClean="0"/>
              <a:t>gvSIG Desktop</a:t>
            </a:r>
          </a:p>
          <a:p>
            <a:pPr lvl="1"/>
            <a:r>
              <a:rPr lang="en-US" dirty="0" smtClean="0"/>
              <a:t>Integration into gvSIG 2.0 official version</a:t>
            </a:r>
          </a:p>
          <a:p>
            <a:pPr lvl="1"/>
            <a:r>
              <a:rPr lang="en-US" dirty="0" smtClean="0"/>
              <a:t>Integration with discovery services</a:t>
            </a:r>
          </a:p>
          <a:p>
            <a:pPr lvl="1"/>
            <a:r>
              <a:rPr lang="en-US" dirty="0" smtClean="0"/>
              <a:t>Transactional Profile Support</a:t>
            </a:r>
          </a:p>
          <a:p>
            <a:pPr lvl="1"/>
            <a:r>
              <a:rPr lang="en-US" dirty="0" smtClean="0"/>
              <a:t>Real-time dynamic sensor data on map</a:t>
            </a:r>
          </a:p>
          <a:p>
            <a:pPr lvl="1"/>
            <a:r>
              <a:rPr lang="en-US" dirty="0" smtClean="0"/>
              <a:t>Integration with layouts</a:t>
            </a:r>
          </a:p>
          <a:p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596" y="4874137"/>
            <a:ext cx="8258992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Collaborations are </a:t>
            </a:r>
            <a:r>
              <a:rPr lang="en-US" sz="4400" dirty="0" err="1" smtClean="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wellcome</a:t>
            </a:r>
            <a:endParaRPr lang="en-US" sz="4400" dirty="0" smtClean="0">
              <a:gradFill>
                <a:gsLst>
                  <a:gs pos="0">
                    <a:schemeClr val="tx2"/>
                  </a:gs>
                  <a:gs pos="100000">
                    <a:schemeClr val="tx2">
                      <a:lumMod val="90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What’s next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en-US" dirty="0" smtClean="0"/>
              <a:t>gvSIG Mobile</a:t>
            </a:r>
          </a:p>
          <a:p>
            <a:pPr lvl="1"/>
            <a:r>
              <a:rPr lang="en-US" dirty="0" smtClean="0"/>
              <a:t>Integration into gvSIG Mobile 1.0 official version</a:t>
            </a:r>
          </a:p>
          <a:p>
            <a:pPr lvl="1"/>
            <a:r>
              <a:rPr lang="en-US" dirty="0" smtClean="0"/>
              <a:t>Transactional Profile Support?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596" y="4874137"/>
            <a:ext cx="8258992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Collaborations are </a:t>
            </a:r>
            <a:r>
              <a:rPr lang="en-US" sz="4400" dirty="0" err="1" smtClean="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wellcome</a:t>
            </a:r>
            <a:endParaRPr lang="en-US" sz="4400" dirty="0" smtClean="0">
              <a:gradFill>
                <a:gsLst>
                  <a:gs pos="0">
                    <a:schemeClr val="tx2"/>
                  </a:gs>
                  <a:gs pos="100000">
                    <a:schemeClr val="tx2">
                      <a:lumMod val="90000"/>
                    </a:schemeClr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15082"/>
          </a:xfrm>
        </p:spPr>
        <p:txBody>
          <a:bodyPr>
            <a:noAutofit/>
          </a:bodyPr>
          <a:lstStyle/>
          <a:p>
            <a:r>
              <a:rPr lang="en-US" sz="40600" b="1" smtClean="0">
                <a:latin typeface="Arial" pitchFamily="34" charset="0"/>
                <a:cs typeface="Arial" pitchFamily="34" charset="0"/>
              </a:rPr>
              <a:t>¿?</a:t>
            </a:r>
            <a:endParaRPr lang="en-US" sz="40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jcarrasco@prodevelop.es</a:t>
            </a:r>
            <a:endParaRPr lang="en-US" sz="3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3" descr="C:\Documents and Settings\jcarras\Mis documentos\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75545"/>
            <a:ext cx="2643206" cy="2653653"/>
          </a:xfrm>
          <a:prstGeom prst="rect">
            <a:avLst/>
          </a:prstGeom>
          <a:noFill/>
        </p:spPr>
      </p:pic>
      <p:pic>
        <p:nvPicPr>
          <p:cNvPr id="4100" name="Picture 4" descr="C:\Documents and Settings\jcarras\Mis documentos\b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8959" y="2275545"/>
            <a:ext cx="2643206" cy="2653653"/>
          </a:xfrm>
          <a:prstGeom prst="rect">
            <a:avLst/>
          </a:prstGeom>
          <a:noFill/>
        </p:spPr>
      </p:pic>
      <p:pic>
        <p:nvPicPr>
          <p:cNvPr id="4101" name="Picture 5" descr="C:\Documents and Settings\jcarras\Mis documentos\s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275545"/>
            <a:ext cx="2643206" cy="2653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Mobile GIS/SDI </a:t>
            </a:r>
            <a:r>
              <a:rPr lang="en-US" dirty="0" smtClean="0"/>
              <a:t>client (WMS, WFS(-T), WCS, CSW,…)</a:t>
            </a:r>
          </a:p>
          <a:p>
            <a:r>
              <a:rPr lang="en-US" dirty="0" smtClean="0"/>
              <a:t>Open-source (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GPL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Funded by Regional Gov. of Valencia &amp; U.E.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Vector</a:t>
            </a:r>
            <a:r>
              <a:rPr lang="en-US" dirty="0" smtClean="0"/>
              <a:t> (GML, SHP, KML,…) &amp;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Raster</a:t>
            </a:r>
            <a:r>
              <a:rPr lang="en-US" dirty="0" smtClean="0"/>
              <a:t> (ECW, JPEG, …) Support</a:t>
            </a:r>
          </a:p>
          <a:p>
            <a:r>
              <a:rPr lang="en-US" dirty="0" smtClean="0"/>
              <a:t>GPS support</a:t>
            </a:r>
          </a:p>
          <a:p>
            <a:r>
              <a:rPr lang="en-US" dirty="0" smtClean="0"/>
              <a:t>Editing capabilities</a:t>
            </a:r>
          </a:p>
          <a:p>
            <a:r>
              <a:rPr lang="en-US" dirty="0" smtClean="0">
                <a:hlinkClick r:id="rId3"/>
              </a:rPr>
              <a:t>http://www.gvsig.org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http://www.gvsig.gva.es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gvSIG Mobile?</a:t>
            </a:r>
            <a:endParaRPr lang="en-US" dirty="0"/>
          </a:p>
        </p:txBody>
      </p:sp>
      <p:pic>
        <p:nvPicPr>
          <p:cNvPr id="5" name="8 Imagen" descr="pastedpic_06042009_14004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786322"/>
            <a:ext cx="11445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00430" y="1600200"/>
            <a:ext cx="5186370" cy="45259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Spanish company</a:t>
            </a:r>
          </a:p>
          <a:p>
            <a:r>
              <a:rPr lang="en-US" sz="2500" dirty="0" smtClean="0"/>
              <a:t>16 years GIS experience</a:t>
            </a:r>
          </a:p>
          <a:p>
            <a:r>
              <a:rPr lang="en-US" sz="2500" dirty="0" smtClean="0"/>
              <a:t>70 + employees</a:t>
            </a:r>
          </a:p>
          <a:p>
            <a:r>
              <a:rPr lang="en-US" sz="2500" dirty="0" smtClean="0"/>
              <a:t>Member of gvSIG Project Steering Committee</a:t>
            </a:r>
          </a:p>
          <a:p>
            <a:r>
              <a:rPr lang="en-US" sz="2500" dirty="0" smtClean="0"/>
              <a:t>High focus on FOSS4G</a:t>
            </a:r>
          </a:p>
          <a:p>
            <a:r>
              <a:rPr lang="en-US" sz="2500" dirty="0" smtClean="0"/>
              <a:t>Members of gvSIG Association</a:t>
            </a:r>
          </a:p>
          <a:p>
            <a:r>
              <a:rPr lang="en-US" sz="2500" dirty="0" smtClean="0"/>
              <a:t>Members of </a:t>
            </a:r>
            <a:r>
              <a:rPr lang="en-US" sz="2500" dirty="0" err="1" smtClean="0"/>
              <a:t>Sextante</a:t>
            </a:r>
            <a:r>
              <a:rPr lang="en-US" sz="2500" dirty="0" smtClean="0"/>
              <a:t> Geospatial Services</a:t>
            </a:r>
            <a:endParaRPr lang="en-US" sz="2500" dirty="0"/>
          </a:p>
        </p:txBody>
      </p:sp>
      <p:pic>
        <p:nvPicPr>
          <p:cNvPr id="3074" name="Picture 2" descr="R:\Documentacion\Anagramas\Logos Nuevos\prodevelop ok 450 fondo neg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54" y="3214686"/>
            <a:ext cx="2743200" cy="592138"/>
          </a:xfrm>
          <a:prstGeom prst="rect">
            <a:avLst/>
          </a:prstGeom>
          <a:noFill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00034" y="4000504"/>
            <a:ext cx="2928958" cy="6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www.prodevelop.es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5500702"/>
            <a:ext cx="7715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52" y="2357430"/>
            <a:ext cx="6286544" cy="37687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Prototype of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SOS</a:t>
            </a:r>
            <a:r>
              <a:rPr lang="en-US" dirty="0" smtClean="0">
                <a:solidFill>
                  <a:schemeClr val="tx2"/>
                </a:solidFill>
              </a:rPr>
              <a:t> client on gvSIG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Desktop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Prototype of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SOS</a:t>
            </a:r>
            <a:r>
              <a:rPr lang="en-US" dirty="0" smtClean="0">
                <a:solidFill>
                  <a:schemeClr val="tx2"/>
                </a:solidFill>
              </a:rPr>
              <a:t> client on gvSIG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Mobile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presenting?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made it?</a:t>
            </a:r>
            <a:endParaRPr lang="en-US" dirty="0"/>
          </a:p>
        </p:txBody>
      </p:sp>
      <p:pic>
        <p:nvPicPr>
          <p:cNvPr id="5" name="Picture 2" descr="R:\Documentacion\Anagramas\Logos Nuevos\prodevelop ok 450 fondo neg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714488"/>
            <a:ext cx="2743200" cy="59213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071810"/>
            <a:ext cx="1276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76788"/>
            <a:ext cx="2162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Observation Service</a:t>
            </a:r>
            <a:endParaRPr lang="en-U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1285852" y="1714489"/>
            <a:ext cx="6286544" cy="28575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of OGC SWE (Sensor Web Enablement) family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Specification (1.0.0)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to sensor description and its observations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928794" y="4857760"/>
            <a:ext cx="5715040" cy="1554155"/>
            <a:chOff x="1285852" y="4572008"/>
            <a:chExt cx="5715040" cy="1554155"/>
          </a:xfrm>
        </p:grpSpPr>
        <p:sp>
          <p:nvSpPr>
            <p:cNvPr id="7" name="2 Marcador de contenido"/>
            <p:cNvSpPr txBox="1">
              <a:spLocks/>
            </p:cNvSpPr>
            <p:nvPr/>
          </p:nvSpPr>
          <p:spPr>
            <a:xfrm>
              <a:off x="1285852" y="4572008"/>
              <a:ext cx="5715040" cy="1554155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>
                  <a:tab pos="2243138" algn="l"/>
                  <a:tab pos="3859213" algn="l"/>
                </a:tabLst>
                <a:defRPr/>
              </a:pPr>
              <a:r>
                <a:rPr kumimoji="0" lang="en-US" sz="2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WFS   	SOS	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Protocol</a:t>
              </a:r>
              <a:endParaRPr kumimoji="0" lang="en-US" sz="2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tabLst>
                  <a:tab pos="2243138" algn="l"/>
                  <a:tab pos="3859213" algn="l"/>
                </a:tabLst>
              </a:pPr>
              <a:r>
                <a:rPr lang="en-US" sz="2500" dirty="0" smtClean="0"/>
                <a:t>GML	O&amp;M	</a:t>
              </a:r>
              <a:r>
                <a:rPr lang="en-US" sz="2400" i="1" dirty="0" smtClean="0"/>
                <a:t>Data</a:t>
              </a:r>
              <a:endParaRPr lang="en-US" sz="2500" dirty="0" smtClean="0"/>
            </a:p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tabLst>
                  <a:tab pos="2243138" algn="l"/>
                  <a:tab pos="3859213" algn="l"/>
                </a:tabLst>
              </a:pPr>
              <a:r>
                <a:rPr kumimoji="0" lang="en-US" sz="25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- 	</a:t>
              </a:r>
              <a:r>
                <a:rPr kumimoji="0" lang="en-US" sz="25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SensorML</a:t>
              </a:r>
              <a:r>
                <a:rPr lang="en-US" sz="2500" dirty="0" smtClean="0"/>
                <a:t>	</a:t>
              </a:r>
              <a:r>
                <a:rPr lang="en-US" sz="2400" i="1" dirty="0" smtClean="0"/>
                <a:t>Metadata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7 Flecha izquierda y derecha"/>
            <p:cNvSpPr/>
            <p:nvPr/>
          </p:nvSpPr>
          <p:spPr>
            <a:xfrm>
              <a:off x="2571736" y="4714884"/>
              <a:ext cx="714380" cy="214314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Flecha izquierda y derecha"/>
            <p:cNvSpPr/>
            <p:nvPr/>
          </p:nvSpPr>
          <p:spPr>
            <a:xfrm>
              <a:off x="2571736" y="5143512"/>
              <a:ext cx="714380" cy="214314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Flecha izquierda y derecha"/>
            <p:cNvSpPr/>
            <p:nvPr/>
          </p:nvSpPr>
          <p:spPr>
            <a:xfrm>
              <a:off x="2571736" y="5572140"/>
              <a:ext cx="714380" cy="214314"/>
            </a:xfrm>
            <a:prstGeom prst="left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Observation Service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1143008" cy="94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4214809" y="1285860"/>
            <a:ext cx="1071570" cy="138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21 Conector recto"/>
          <p:cNvCxnSpPr/>
          <p:nvPr/>
        </p:nvCxnSpPr>
        <p:spPr>
          <a:xfrm rot="5400000">
            <a:off x="-892212" y="4607729"/>
            <a:ext cx="4071172" cy="7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rot="5400000">
            <a:off x="2608249" y="4606934"/>
            <a:ext cx="4071968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1214413" y="2714620"/>
            <a:ext cx="3286149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 rot="187130">
            <a:off x="2071669" y="2484020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GetCapabilities</a:t>
            </a:r>
            <a:endParaRPr lang="es-ES" sz="1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1500174"/>
            <a:ext cx="1004886" cy="100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27 Conector recto"/>
          <p:cNvCxnSpPr/>
          <p:nvPr/>
        </p:nvCxnSpPr>
        <p:spPr>
          <a:xfrm rot="5400000">
            <a:off x="5787240" y="4571214"/>
            <a:ext cx="4143404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10800000" flipV="1">
            <a:off x="1214414" y="3214686"/>
            <a:ext cx="3286148" cy="14287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 rot="21414415" flipH="1">
            <a:off x="1601556" y="2980588"/>
            <a:ext cx="2573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SOS </a:t>
            </a:r>
            <a:r>
              <a:rPr lang="es-ES" sz="1400" dirty="0" err="1" smtClean="0"/>
              <a:t>Capabilities</a:t>
            </a:r>
            <a:r>
              <a:rPr lang="es-ES" sz="1400" dirty="0" smtClean="0"/>
              <a:t> </a:t>
            </a:r>
            <a:r>
              <a:rPr lang="es-ES" sz="1400" dirty="0" err="1" smtClean="0"/>
              <a:t>Document</a:t>
            </a:r>
            <a:endParaRPr lang="es-ES" sz="1400" dirty="0"/>
          </a:p>
        </p:txBody>
      </p:sp>
      <p:cxnSp>
        <p:nvCxnSpPr>
          <p:cNvPr id="57" name="56 Conector recto de flecha"/>
          <p:cNvCxnSpPr/>
          <p:nvPr/>
        </p:nvCxnSpPr>
        <p:spPr>
          <a:xfrm>
            <a:off x="1214414" y="3857627"/>
            <a:ext cx="3286149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 rot="187130">
            <a:off x="2091708" y="3613650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DescribeSensor</a:t>
            </a:r>
            <a:endParaRPr lang="es-ES" sz="1400" dirty="0"/>
          </a:p>
        </p:txBody>
      </p:sp>
      <p:cxnSp>
        <p:nvCxnSpPr>
          <p:cNvPr id="59" name="58 Conector recto de flecha"/>
          <p:cNvCxnSpPr/>
          <p:nvPr/>
        </p:nvCxnSpPr>
        <p:spPr>
          <a:xfrm rot="10800000" flipV="1">
            <a:off x="1214415" y="4349626"/>
            <a:ext cx="3286148" cy="14287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0" name="59 CuadroTexto"/>
          <p:cNvSpPr txBox="1"/>
          <p:nvPr/>
        </p:nvSpPr>
        <p:spPr>
          <a:xfrm rot="21414415" flipH="1">
            <a:off x="2393442" y="4123595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SensorML</a:t>
            </a:r>
            <a:endParaRPr lang="es-ES" sz="1400" dirty="0"/>
          </a:p>
        </p:txBody>
      </p:sp>
      <p:cxnSp>
        <p:nvCxnSpPr>
          <p:cNvPr id="61" name="60 Conector recto de flecha"/>
          <p:cNvCxnSpPr/>
          <p:nvPr/>
        </p:nvCxnSpPr>
        <p:spPr>
          <a:xfrm>
            <a:off x="1214414" y="5000636"/>
            <a:ext cx="3286149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2" name="61 CuadroTexto"/>
          <p:cNvSpPr txBox="1"/>
          <p:nvPr/>
        </p:nvSpPr>
        <p:spPr>
          <a:xfrm rot="187130">
            <a:off x="2052436" y="4770036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GetObservation</a:t>
            </a:r>
            <a:endParaRPr lang="es-ES" sz="1400" dirty="0"/>
          </a:p>
        </p:txBody>
      </p:sp>
      <p:cxnSp>
        <p:nvCxnSpPr>
          <p:cNvPr id="63" name="62 Conector recto de flecha"/>
          <p:cNvCxnSpPr/>
          <p:nvPr/>
        </p:nvCxnSpPr>
        <p:spPr>
          <a:xfrm rot="10800000" flipV="1">
            <a:off x="1214415" y="6357957"/>
            <a:ext cx="3286148" cy="14287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4" name="63 CuadroTexto"/>
          <p:cNvSpPr txBox="1"/>
          <p:nvPr/>
        </p:nvSpPr>
        <p:spPr>
          <a:xfrm rot="21414415" flipH="1">
            <a:off x="2322107" y="6123859"/>
            <a:ext cx="11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O&amp;M Data</a:t>
            </a:r>
            <a:endParaRPr lang="es-ES" sz="1400" dirty="0"/>
          </a:p>
        </p:txBody>
      </p:sp>
      <p:cxnSp>
        <p:nvCxnSpPr>
          <p:cNvPr id="65" name="64 Conector recto de flecha"/>
          <p:cNvCxnSpPr/>
          <p:nvPr/>
        </p:nvCxnSpPr>
        <p:spPr>
          <a:xfrm>
            <a:off x="4714876" y="5500702"/>
            <a:ext cx="307183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 rot="187130">
            <a:off x="5248329" y="5270102"/>
            <a:ext cx="219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Select</a:t>
            </a:r>
            <a:r>
              <a:rPr lang="es-ES" sz="1400" dirty="0" smtClean="0"/>
              <a:t> Data </a:t>
            </a:r>
            <a:r>
              <a:rPr lang="es-ES" sz="1100" dirty="0" smtClean="0"/>
              <a:t>(</a:t>
            </a:r>
            <a:r>
              <a:rPr lang="es-ES" sz="1100" dirty="0" err="1" smtClean="0"/>
              <a:t>proprietary</a:t>
            </a:r>
            <a:r>
              <a:rPr lang="es-ES" sz="1100" dirty="0" smtClean="0"/>
              <a:t>)</a:t>
            </a:r>
            <a:endParaRPr lang="es-ES" sz="1400" dirty="0"/>
          </a:p>
        </p:txBody>
      </p:sp>
      <p:cxnSp>
        <p:nvCxnSpPr>
          <p:cNvPr id="68" name="67 Conector recto de flecha"/>
          <p:cNvCxnSpPr/>
          <p:nvPr/>
        </p:nvCxnSpPr>
        <p:spPr>
          <a:xfrm rot="10800000" flipV="1">
            <a:off x="4714876" y="6000768"/>
            <a:ext cx="3071834" cy="142876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 rot="21414415" flipH="1">
            <a:off x="5175759" y="5766670"/>
            <a:ext cx="2425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Selected</a:t>
            </a:r>
            <a:r>
              <a:rPr lang="es-ES" sz="1400" dirty="0" smtClean="0"/>
              <a:t> Data</a:t>
            </a:r>
            <a:r>
              <a:rPr lang="es-ES" sz="1100" dirty="0" smtClean="0"/>
              <a:t> (</a:t>
            </a:r>
            <a:r>
              <a:rPr lang="es-ES" sz="1100" dirty="0" err="1" smtClean="0"/>
              <a:t>proprietary</a:t>
            </a:r>
            <a:r>
              <a:rPr lang="es-ES" sz="1100" dirty="0" smtClean="0"/>
              <a:t>)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been implemented?</a:t>
            </a:r>
            <a:endParaRPr lang="en-US" dirty="0"/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1285852" y="2143116"/>
            <a:ext cx="6286544" cy="28575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SOS Core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Operations Profile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aseline="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Capabilities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DescribeSensor</a:t>
            </a:r>
            <a:endParaRPr lang="en-US" sz="24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GetObservation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727</Words>
  <Application>Microsoft Office PowerPoint</Application>
  <PresentationFormat>Presentación en pantalla (4:3)</PresentationFormat>
  <Paragraphs>143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gvSIG Sensors</vt:lpstr>
      <vt:lpstr>What is gvSIG?</vt:lpstr>
      <vt:lpstr>What is gvSIG Mobile?</vt:lpstr>
      <vt:lpstr>Who are we?</vt:lpstr>
      <vt:lpstr>What are we presenting?</vt:lpstr>
      <vt:lpstr>Who has made it?</vt:lpstr>
      <vt:lpstr>Sensor Observation Service</vt:lpstr>
      <vt:lpstr>Sensor Observation Service</vt:lpstr>
      <vt:lpstr>What’s been implemented?</vt:lpstr>
      <vt:lpstr>What has not been implemented?</vt:lpstr>
      <vt:lpstr>gvSIG Desktop SOS client</vt:lpstr>
      <vt:lpstr>gvSIG Desktop SOS client</vt:lpstr>
      <vt:lpstr>gvSIG Desktop SOS client</vt:lpstr>
      <vt:lpstr>gvSIG Desktop SOS client</vt:lpstr>
      <vt:lpstr>gvSIG Desktop SOS client</vt:lpstr>
      <vt:lpstr>gvSIG Desktop Video</vt:lpstr>
      <vt:lpstr>gvSIG Mobile SOS client</vt:lpstr>
      <vt:lpstr>gvSIG Mobile SOS client</vt:lpstr>
      <vt:lpstr>gvSIG Mobile SOS client</vt:lpstr>
      <vt:lpstr>gvSIG Mobile Video</vt:lpstr>
      <vt:lpstr>What’s next ?</vt:lpstr>
      <vt:lpstr>What’s next ?</vt:lpstr>
      <vt:lpstr>¿?</vt:lpstr>
      <vt:lpstr>Thank You jcarrasco@prodevelop.es</vt:lpstr>
    </vt:vector>
  </TitlesOfParts>
  <Company>Prodevelop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jcarras</dc:creator>
  <cp:lastModifiedBy>jcarras</cp:lastModifiedBy>
  <cp:revision>104</cp:revision>
  <dcterms:created xsi:type="dcterms:W3CDTF">2009-10-02T08:52:39Z</dcterms:created>
  <dcterms:modified xsi:type="dcterms:W3CDTF">2009-10-16T11:32:26Z</dcterms:modified>
</cp:coreProperties>
</file>